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46" r:id="rId3"/>
    <p:sldId id="285" r:id="rId4"/>
    <p:sldId id="297" r:id="rId5"/>
    <p:sldId id="257" r:id="rId6"/>
    <p:sldId id="268" r:id="rId7"/>
    <p:sldId id="269" r:id="rId8"/>
    <p:sldId id="333" r:id="rId9"/>
    <p:sldId id="307" r:id="rId10"/>
    <p:sldId id="334" r:id="rId11"/>
    <p:sldId id="335" r:id="rId12"/>
    <p:sldId id="314" r:id="rId13"/>
    <p:sldId id="310" r:id="rId14"/>
    <p:sldId id="324" r:id="rId15"/>
    <p:sldId id="312" r:id="rId16"/>
    <p:sldId id="313" r:id="rId17"/>
    <p:sldId id="315" r:id="rId18"/>
    <p:sldId id="338" r:id="rId19"/>
    <p:sldId id="339" r:id="rId20"/>
    <p:sldId id="340" r:id="rId21"/>
    <p:sldId id="337" r:id="rId22"/>
    <p:sldId id="336" r:id="rId23"/>
    <p:sldId id="321" r:id="rId24"/>
    <p:sldId id="316" r:id="rId25"/>
    <p:sldId id="319" r:id="rId26"/>
    <p:sldId id="341" r:id="rId27"/>
    <p:sldId id="344" r:id="rId28"/>
    <p:sldId id="342" r:id="rId29"/>
    <p:sldId id="345" r:id="rId30"/>
    <p:sldId id="26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93" autoAdjust="0"/>
    <p:restoredTop sz="94660"/>
  </p:normalViewPr>
  <p:slideViewPr>
    <p:cSldViewPr snapToGrid="0">
      <p:cViewPr varScale="1">
        <p:scale>
          <a:sx n="86" d="100"/>
          <a:sy n="86" d="100"/>
        </p:scale>
        <p:origin x="4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1A01D-3EBA-4462-9EC5-27D7043AE6A3}" type="datetimeFigureOut">
              <a:rPr lang="en-US" smtClean="0"/>
              <a:t>5/2/2022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C3F40A-1029-4DCE-BB8C-5A529BB8476A}" type="slidenum">
              <a:rPr lang="en-US" smtClean="0"/>
              <a:t>‹#›</a:t>
            </a:fld>
            <a:endParaRPr lang="en-US"/>
          </a:p>
        </p:txBody>
      </p:sp>
    </p:spTree>
    <p:extLst>
      <p:ext uri="{BB962C8B-B14F-4D97-AF65-F5344CB8AC3E}">
        <p14:creationId xmlns:p14="http://schemas.microsoft.com/office/powerpoint/2010/main" val="135548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39AF7BB-2B75-49EC-ABE5-820577A643CB}" type="slidenum">
              <a:rPr lang="en-US" altLang="en-US" smtClean="0">
                <a:latin typeface="Arial" panose="020B0604020202020204" pitchFamily="34" charset="0"/>
              </a:rPr>
              <a:pPr/>
              <a:t>8</a:t>
            </a:fld>
            <a:endParaRPr lang="en-US" altLang="en-US" smtClean="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8412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39AF7BB-2B75-49EC-ABE5-820577A643CB}" type="slidenum">
              <a:rPr lang="en-US" altLang="en-US" smtClean="0">
                <a:latin typeface="Arial" panose="020B0604020202020204" pitchFamily="34" charset="0"/>
              </a:rPr>
              <a:pPr/>
              <a:t>9</a:t>
            </a:fld>
            <a:endParaRPr lang="en-US" altLang="en-US" smtClean="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885100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453C6E-3747-4675-8E6E-CF4AC07CF6AC}" type="datetime1">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27BA84-5CA0-4485-B7E2-DCED8EFB315F}" type="datetime1">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2427C6-B2ED-4AB7-864C-FAA62C2F6993}" type="datetime1">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403EAF-EB4B-4D16-B6C4-3C3CD0444FB9}" type="datetime1">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ABEB8A-EA56-4DDB-AD3A-B6BAEAA10709}" type="datetime1">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C7A2BE3-5E08-461C-A890-3F1DE3E37283}" type="datetime1">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A4E3C3-D0D0-46B1-AC0C-C661C563960F}" type="datetime1">
              <a:rPr lang="en-US" smtClean="0"/>
              <a:t>5/2/2022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242D5D-C667-4524-AD52-8569A306B5A0}" type="datetime1">
              <a:rPr lang="en-US" smtClean="0"/>
              <a:t>5/2/2022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F8F9A-8118-479C-9D76-A5EB87B1352C}" type="datetime1">
              <a:rPr lang="en-US" smtClean="0"/>
              <a:t>5/2/2022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ECCB7F-1DA6-4F39-8D3A-94B280645352}" type="datetime1">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4233A8C-2722-4F47-8630-25E8F5F0958C}" type="datetime1">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F43B5-6D4D-4601-BE15-168738F7090B}" type="datetime1">
              <a:rPr lang="en-US" smtClean="0"/>
              <a:t>5/2/2022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kv"/><Relationship Id="rId1" Type="http://schemas.microsoft.com/office/2007/relationships/media" Target="../media/media5.mkv"/><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endParaRPr lang="en-US" dirty="0"/>
          </a:p>
        </p:txBody>
      </p:sp>
      <p:sp>
        <p:nvSpPr>
          <p:cNvPr id="3" name="Subtitle 2"/>
          <p:cNvSpPr>
            <a:spLocks noGrp="1"/>
          </p:cNvSpPr>
          <p:nvPr>
            <p:ph type="subTitle" idx="1"/>
          </p:nvPr>
        </p:nvSpPr>
        <p:spPr/>
        <p:txBody>
          <a:bodyPr>
            <a:normAutofit fontScale="62500" lnSpcReduction="20000"/>
          </a:bodyPr>
          <a:lstStyle/>
          <a:p>
            <a:r>
              <a:rPr lang="en-US" sz="4000" dirty="0" smtClean="0"/>
              <a:t>Midterm Two</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p>
          <a:p>
            <a:r>
              <a:rPr lang="en-US" sz="4000" dirty="0" smtClean="0"/>
              <a:t>TAs: </a:t>
            </a:r>
            <a:r>
              <a:rPr lang="zh-TW" altLang="en-US" sz="4000" dirty="0" smtClean="0">
                <a:latin typeface="+mn-ea"/>
              </a:rPr>
              <a:t>黃</a:t>
            </a:r>
            <a:r>
              <a:rPr lang="zh-TW" altLang="en-US" sz="4000" dirty="0">
                <a:latin typeface="+mn-ea"/>
              </a:rPr>
              <a:t>建洲</a:t>
            </a:r>
            <a:r>
              <a:rPr lang="en-US" altLang="zh-TW" sz="4000" dirty="0">
                <a:latin typeface="+mn-ea"/>
              </a:rPr>
              <a:t>, </a:t>
            </a:r>
            <a:r>
              <a:rPr lang="zh-TW" altLang="en-US" sz="4000" dirty="0">
                <a:latin typeface="+mn-ea"/>
              </a:rPr>
              <a:t>蔡承恩</a:t>
            </a:r>
            <a:r>
              <a:rPr lang="en-US" altLang="zh-TW" sz="4000" dirty="0">
                <a:latin typeface="+mn-ea"/>
              </a:rPr>
              <a:t>, </a:t>
            </a:r>
            <a:r>
              <a:rPr lang="zh-TW" altLang="en-US" sz="4000" dirty="0">
                <a:latin typeface="+mn-ea"/>
              </a:rPr>
              <a:t>林柏全</a:t>
            </a:r>
            <a:endParaRPr lang="en-US" sz="4000" dirty="0">
              <a:latin typeface="+mn-ea"/>
            </a:endParaRPr>
          </a:p>
          <a:p>
            <a:endParaRPr lang="en-US" sz="4000" dirty="0"/>
          </a:p>
        </p:txBody>
      </p:sp>
      <p:sp>
        <p:nvSpPr>
          <p:cNvPr id="4" name="Slide Number Placeholder 3"/>
          <p:cNvSpPr>
            <a:spLocks noGrp="1"/>
          </p:cNvSpPr>
          <p:nvPr>
            <p:ph type="sldNum" sz="quarter" idx="12"/>
          </p:nvPr>
        </p:nvSpPr>
        <p:spPr/>
        <p:txBody>
          <a:bodyPr/>
          <a:lstStyle/>
          <a:p>
            <a:fld id="{40DE4E08-6C90-446D-89F5-3B3453EADC24}" type="slidenum">
              <a:rPr lang="en-US" smtClean="0"/>
              <a:t>1</a:t>
            </a:fld>
            <a:endParaRPr lang="en-US"/>
          </a:p>
        </p:txBody>
      </p:sp>
    </p:spTree>
    <p:extLst>
      <p:ext uri="{BB962C8B-B14F-4D97-AF65-F5344CB8AC3E}">
        <p14:creationId xmlns:p14="http://schemas.microsoft.com/office/powerpoint/2010/main" val="1112539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3863" y="1524000"/>
            <a:ext cx="3019037" cy="1077218"/>
          </a:xfrm>
          <a:prstGeom prst="rect">
            <a:avLst/>
          </a:prstGeom>
          <a:noFill/>
        </p:spPr>
        <p:txBody>
          <a:bodyPr wrap="square" rtlCol="0">
            <a:spAutoFit/>
          </a:bodyPr>
          <a:lstStyle/>
          <a:p>
            <a:r>
              <a:rPr lang="en-US" sz="3200" dirty="0" smtClean="0"/>
              <a:t>Play to see the animation.</a:t>
            </a:r>
            <a:endParaRPr lang="en-US" sz="3200" dirty="0"/>
          </a:p>
        </p:txBody>
      </p:sp>
      <p:sp>
        <p:nvSpPr>
          <p:cNvPr id="6" name="Rectangle 5"/>
          <p:cNvSpPr/>
          <p:nvPr/>
        </p:nvSpPr>
        <p:spPr>
          <a:xfrm>
            <a:off x="1227378" y="656733"/>
            <a:ext cx="1278940" cy="523220"/>
          </a:xfrm>
          <a:prstGeom prst="rect">
            <a:avLst/>
          </a:prstGeom>
        </p:spPr>
        <p:txBody>
          <a:bodyPr wrap="none">
            <a:spAutoFit/>
          </a:bodyPr>
          <a:lstStyle/>
          <a:p>
            <a:r>
              <a:rPr lang="en-US" altLang="en-US" sz="2800" b="1" dirty="0" smtClean="0">
                <a:latin typeface="+mj-lt"/>
                <a:cs typeface="Courier New" panose="02070309020205020404" pitchFamily="49" charset="0"/>
              </a:rPr>
              <a:t>Erasing </a:t>
            </a:r>
            <a:endParaRPr lang="en-US" sz="2800" b="1" dirty="0">
              <a:latin typeface="+mj-lt"/>
            </a:endParaRPr>
          </a:p>
        </p:txBody>
      </p:sp>
      <p:sp>
        <p:nvSpPr>
          <p:cNvPr id="7" name="Rectangle 6"/>
          <p:cNvSpPr/>
          <p:nvPr/>
        </p:nvSpPr>
        <p:spPr>
          <a:xfrm>
            <a:off x="3623070" y="650389"/>
            <a:ext cx="1349344" cy="523220"/>
          </a:xfrm>
          <a:prstGeom prst="rect">
            <a:avLst/>
          </a:prstGeom>
        </p:spPr>
        <p:txBody>
          <a:bodyPr wrap="none">
            <a:spAutoFit/>
          </a:bodyPr>
          <a:lstStyle/>
          <a:p>
            <a:r>
              <a:rPr lang="en-US" altLang="en-US" sz="2800" b="1" dirty="0" smtClean="0">
                <a:latin typeface="+mj-lt"/>
                <a:cs typeface="Courier New" panose="02070309020205020404" pitchFamily="49" charset="0"/>
              </a:rPr>
              <a:t>Drawing</a:t>
            </a:r>
            <a:endParaRPr lang="en-US" sz="2800" b="1" dirty="0">
              <a:latin typeface="+mj-lt"/>
            </a:endParaRPr>
          </a:p>
        </p:txBody>
      </p:sp>
      <p:sp>
        <p:nvSpPr>
          <p:cNvPr id="8" name="TextBox 7"/>
          <p:cNvSpPr txBox="1"/>
          <p:nvPr/>
        </p:nvSpPr>
        <p:spPr>
          <a:xfrm>
            <a:off x="1192528" y="66358"/>
            <a:ext cx="2627579" cy="523220"/>
          </a:xfrm>
          <a:prstGeom prst="rect">
            <a:avLst/>
          </a:prstGeom>
          <a:noFill/>
        </p:spPr>
        <p:txBody>
          <a:bodyPr wrap="none" rtlCol="0">
            <a:spAutoFit/>
          </a:bodyPr>
          <a:lstStyle/>
          <a:p>
            <a:r>
              <a:rPr lang="en-US" sz="2800" b="1" dirty="0" smtClean="0">
                <a:latin typeface="+mj-lt"/>
              </a:rPr>
              <a:t>Horizontal layout</a:t>
            </a:r>
            <a:endParaRPr lang="en-US" sz="2800" b="1" dirty="0">
              <a:latin typeface="+mj-lt"/>
            </a:endParaRPr>
          </a:p>
        </p:txBody>
      </p:sp>
      <p:pic>
        <p:nvPicPr>
          <p:cNvPr id="3" name="01_CurveManipulation_01_Horizont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1771" t="18750" r="33314" b="6435"/>
          <a:stretch/>
        </p:blipFill>
        <p:spPr>
          <a:xfrm>
            <a:off x="950084" y="1173609"/>
            <a:ext cx="6695316" cy="5130801"/>
          </a:xfrm>
          <a:prstGeom prst="rect">
            <a:avLst/>
          </a:prstGeom>
        </p:spPr>
      </p:pic>
      <p:sp>
        <p:nvSpPr>
          <p:cNvPr id="2" name="Slide Number Placeholder 1"/>
          <p:cNvSpPr>
            <a:spLocks noGrp="1"/>
          </p:cNvSpPr>
          <p:nvPr>
            <p:ph type="sldNum" sz="quarter" idx="12"/>
          </p:nvPr>
        </p:nvSpPr>
        <p:spPr/>
        <p:txBody>
          <a:bodyPr/>
          <a:lstStyle/>
          <a:p>
            <a:fld id="{40DE4E08-6C90-446D-89F5-3B3453EADC24}" type="slidenum">
              <a:rPr lang="en-US" smtClean="0"/>
              <a:t>10</a:t>
            </a:fld>
            <a:endParaRPr lang="en-US"/>
          </a:p>
        </p:txBody>
      </p:sp>
    </p:spTree>
    <p:extLst>
      <p:ext uri="{BB962C8B-B14F-4D97-AF65-F5344CB8AC3E}">
        <p14:creationId xmlns:p14="http://schemas.microsoft.com/office/powerpoint/2010/main" val="318571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3863" y="1524000"/>
            <a:ext cx="3019037" cy="1077218"/>
          </a:xfrm>
          <a:prstGeom prst="rect">
            <a:avLst/>
          </a:prstGeom>
          <a:noFill/>
        </p:spPr>
        <p:txBody>
          <a:bodyPr wrap="square" rtlCol="0">
            <a:spAutoFit/>
          </a:bodyPr>
          <a:lstStyle/>
          <a:p>
            <a:r>
              <a:rPr lang="en-US" sz="3200" dirty="0" smtClean="0"/>
              <a:t>Play to see the animation.</a:t>
            </a:r>
            <a:endParaRPr lang="en-US" sz="3200" dirty="0"/>
          </a:p>
        </p:txBody>
      </p:sp>
      <p:sp>
        <p:nvSpPr>
          <p:cNvPr id="8" name="TextBox 7"/>
          <p:cNvSpPr txBox="1"/>
          <p:nvPr/>
        </p:nvSpPr>
        <p:spPr>
          <a:xfrm>
            <a:off x="1192528" y="66358"/>
            <a:ext cx="2228174" cy="523220"/>
          </a:xfrm>
          <a:prstGeom prst="rect">
            <a:avLst/>
          </a:prstGeom>
          <a:noFill/>
        </p:spPr>
        <p:txBody>
          <a:bodyPr wrap="none" rtlCol="0">
            <a:spAutoFit/>
          </a:bodyPr>
          <a:lstStyle/>
          <a:p>
            <a:r>
              <a:rPr lang="en-US" sz="2800" b="1" dirty="0" smtClean="0">
                <a:latin typeface="+mj-lt"/>
              </a:rPr>
              <a:t>Vertical layout</a:t>
            </a:r>
            <a:endParaRPr lang="en-US" sz="2800" b="1" dirty="0">
              <a:latin typeface="+mj-lt"/>
            </a:endParaRPr>
          </a:p>
        </p:txBody>
      </p:sp>
      <p:pic>
        <p:nvPicPr>
          <p:cNvPr id="2" name="01_CurveManipulation_02_Vertic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2734" t="20972" r="35911" b="6249"/>
          <a:stretch/>
        </p:blipFill>
        <p:spPr>
          <a:xfrm>
            <a:off x="977900" y="1143000"/>
            <a:ext cx="6261100" cy="4991101"/>
          </a:xfrm>
          <a:prstGeom prst="rect">
            <a:avLst/>
          </a:prstGeom>
        </p:spPr>
      </p:pic>
      <p:sp>
        <p:nvSpPr>
          <p:cNvPr id="9" name="Rectangle 8"/>
          <p:cNvSpPr/>
          <p:nvPr/>
        </p:nvSpPr>
        <p:spPr>
          <a:xfrm>
            <a:off x="5554508" y="2015633"/>
            <a:ext cx="1278940" cy="523220"/>
          </a:xfrm>
          <a:prstGeom prst="rect">
            <a:avLst/>
          </a:prstGeom>
        </p:spPr>
        <p:txBody>
          <a:bodyPr wrap="none">
            <a:spAutoFit/>
          </a:bodyPr>
          <a:lstStyle/>
          <a:p>
            <a:r>
              <a:rPr lang="en-US" altLang="en-US" sz="2800" b="1" dirty="0" smtClean="0">
                <a:latin typeface="+mj-lt"/>
                <a:cs typeface="Courier New" panose="02070309020205020404" pitchFamily="49" charset="0"/>
              </a:rPr>
              <a:t>Erasing </a:t>
            </a:r>
            <a:endParaRPr lang="en-US" sz="2800" b="1" dirty="0">
              <a:latin typeface="+mj-lt"/>
            </a:endParaRPr>
          </a:p>
        </p:txBody>
      </p:sp>
      <p:sp>
        <p:nvSpPr>
          <p:cNvPr id="10" name="Rectangle 9"/>
          <p:cNvSpPr/>
          <p:nvPr/>
        </p:nvSpPr>
        <p:spPr>
          <a:xfrm>
            <a:off x="5567208" y="3650103"/>
            <a:ext cx="1349344" cy="523220"/>
          </a:xfrm>
          <a:prstGeom prst="rect">
            <a:avLst/>
          </a:prstGeom>
        </p:spPr>
        <p:txBody>
          <a:bodyPr wrap="none">
            <a:spAutoFit/>
          </a:bodyPr>
          <a:lstStyle/>
          <a:p>
            <a:r>
              <a:rPr lang="en-US" altLang="en-US" sz="2800" b="1" dirty="0" smtClean="0">
                <a:latin typeface="+mj-lt"/>
                <a:cs typeface="Courier New" panose="02070309020205020404" pitchFamily="49" charset="0"/>
              </a:rPr>
              <a:t>Drawing</a:t>
            </a:r>
            <a:endParaRPr lang="en-US" sz="2800" b="1" dirty="0">
              <a:latin typeface="+mj-lt"/>
            </a:endParaRPr>
          </a:p>
        </p:txBody>
      </p:sp>
      <p:sp>
        <p:nvSpPr>
          <p:cNvPr id="3" name="Slide Number Placeholder 2"/>
          <p:cNvSpPr>
            <a:spLocks noGrp="1"/>
          </p:cNvSpPr>
          <p:nvPr>
            <p:ph type="sldNum" sz="quarter" idx="12"/>
          </p:nvPr>
        </p:nvSpPr>
        <p:spPr/>
        <p:txBody>
          <a:bodyPr/>
          <a:lstStyle/>
          <a:p>
            <a:fld id="{40DE4E08-6C90-446D-89F5-3B3453EADC24}" type="slidenum">
              <a:rPr lang="en-US" smtClean="0"/>
              <a:t>11</a:t>
            </a:fld>
            <a:endParaRPr lang="en-US"/>
          </a:p>
        </p:txBody>
      </p:sp>
    </p:spTree>
    <p:extLst>
      <p:ext uri="{BB962C8B-B14F-4D97-AF65-F5344CB8AC3E}">
        <p14:creationId xmlns:p14="http://schemas.microsoft.com/office/powerpoint/2010/main" val="21531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454" y="262316"/>
            <a:ext cx="10515600" cy="1325563"/>
          </a:xfrm>
        </p:spPr>
        <p:txBody>
          <a:bodyPr/>
          <a:lstStyle/>
          <a:p>
            <a:r>
              <a:rPr lang="en-US" dirty="0" smtClean="0"/>
              <a:t>Problem 2.1 Marking scheme</a:t>
            </a:r>
            <a:endParaRPr lang="en-US" dirty="0"/>
          </a:p>
        </p:txBody>
      </p:sp>
      <p:sp>
        <p:nvSpPr>
          <p:cNvPr id="3" name="Content Placeholder 2"/>
          <p:cNvSpPr>
            <a:spLocks noGrp="1"/>
          </p:cNvSpPr>
          <p:nvPr>
            <p:ph idx="1"/>
          </p:nvPr>
        </p:nvSpPr>
        <p:spPr>
          <a:xfrm>
            <a:off x="334537" y="1368430"/>
            <a:ext cx="11562188" cy="4351338"/>
          </a:xfrm>
        </p:spPr>
        <p:txBody>
          <a:bodyPr>
            <a:normAutofit/>
          </a:bodyPr>
          <a:lstStyle/>
          <a:p>
            <a:r>
              <a:rPr lang="en-US" b="1" dirty="0" smtClean="0"/>
              <a:t>Penalty</a:t>
            </a:r>
            <a:r>
              <a:rPr lang="en-US" dirty="0" smtClean="0"/>
              <a:t>: Show </a:t>
            </a:r>
            <a:r>
              <a:rPr lang="en-US" dirty="0"/>
              <a:t>the student ID and name. If you do not do this, your score is zero.</a:t>
            </a:r>
          </a:p>
          <a:p>
            <a:r>
              <a:rPr lang="en-US" dirty="0" smtClean="0"/>
              <a:t>[1pt] Ask to input the layout. </a:t>
            </a:r>
          </a:p>
          <a:p>
            <a:r>
              <a:rPr lang="en-US" dirty="0" smtClean="0"/>
              <a:t>[1pt</a:t>
            </a:r>
            <a:r>
              <a:rPr lang="en-US" dirty="0"/>
              <a:t>] </a:t>
            </a:r>
            <a:r>
              <a:rPr lang="en-US" dirty="0" smtClean="0"/>
              <a:t>Ask to input di and </a:t>
            </a:r>
            <a:r>
              <a:rPr lang="en-US" dirty="0" err="1" smtClean="0"/>
              <a:t>dj</a:t>
            </a:r>
            <a:endParaRPr lang="en-US" dirty="0" smtClean="0"/>
          </a:p>
          <a:p>
            <a:r>
              <a:rPr lang="en-US" dirty="0" smtClean="0"/>
              <a:t>[8pt] The first curve is erased interactively and correctly.</a:t>
            </a:r>
          </a:p>
          <a:p>
            <a:r>
              <a:rPr lang="en-US" dirty="0" smtClean="0"/>
              <a:t>[7pt</a:t>
            </a:r>
            <a:r>
              <a:rPr lang="en-US" dirty="0"/>
              <a:t>] The </a:t>
            </a:r>
            <a:r>
              <a:rPr lang="en-US" dirty="0" smtClean="0"/>
              <a:t>Second </a:t>
            </a:r>
            <a:r>
              <a:rPr lang="en-US" dirty="0"/>
              <a:t>curve is </a:t>
            </a:r>
            <a:r>
              <a:rPr lang="en-US" dirty="0" smtClean="0"/>
              <a:t>drawn </a:t>
            </a:r>
            <a:r>
              <a:rPr lang="en-US" dirty="0"/>
              <a:t>interactively and correctly.</a:t>
            </a:r>
          </a:p>
          <a:p>
            <a:r>
              <a:rPr lang="en-US" dirty="0" smtClean="0"/>
              <a:t>[5pt</a:t>
            </a:r>
            <a:r>
              <a:rPr lang="en-US" dirty="0"/>
              <a:t>] </a:t>
            </a:r>
            <a:r>
              <a:rPr lang="en-US" dirty="0" smtClean="0"/>
              <a:t>The erasing speed and drawing speed are handled correctly.</a:t>
            </a:r>
            <a:endParaRPr lang="en-US" dirty="0"/>
          </a:p>
          <a:p>
            <a:r>
              <a:rPr lang="en-US" dirty="0" smtClean="0"/>
              <a:t>[3pt</a:t>
            </a:r>
            <a:r>
              <a:rPr lang="en-US" dirty="0"/>
              <a:t>] </a:t>
            </a:r>
            <a:r>
              <a:rPr lang="en-US" dirty="0" smtClean="0"/>
              <a:t>The two layouts (horizontal and vertical) are corrected.</a:t>
            </a:r>
          </a:p>
        </p:txBody>
      </p:sp>
      <p:sp>
        <p:nvSpPr>
          <p:cNvPr id="4" name="Slide Number Placeholder 3"/>
          <p:cNvSpPr>
            <a:spLocks noGrp="1"/>
          </p:cNvSpPr>
          <p:nvPr>
            <p:ph type="sldNum" sz="quarter" idx="12"/>
          </p:nvPr>
        </p:nvSpPr>
        <p:spPr/>
        <p:txBody>
          <a:bodyPr/>
          <a:lstStyle/>
          <a:p>
            <a:fld id="{40DE4E08-6C90-446D-89F5-3B3453EADC24}" type="slidenum">
              <a:rPr lang="en-US" smtClean="0"/>
              <a:t>12</a:t>
            </a:fld>
            <a:endParaRPr lang="en-US"/>
          </a:p>
        </p:txBody>
      </p:sp>
    </p:spTree>
    <p:extLst>
      <p:ext uri="{BB962C8B-B14F-4D97-AF65-F5344CB8AC3E}">
        <p14:creationId xmlns:p14="http://schemas.microsoft.com/office/powerpoint/2010/main" val="7954627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12192000" cy="1325563"/>
          </a:xfrm>
        </p:spPr>
        <p:txBody>
          <a:bodyPr/>
          <a:lstStyle/>
          <a:p>
            <a:r>
              <a:rPr lang="en-US" altLang="zh-TW" dirty="0" smtClean="0"/>
              <a:t> </a:t>
            </a:r>
            <a:r>
              <a:rPr lang="en-US" altLang="zh-TW" sz="4000" dirty="0" smtClean="0"/>
              <a:t>(25pt) Problem 2.2.  Curve interpolation and extrapolation </a:t>
            </a:r>
            <a:endParaRPr lang="zh-TW" altLang="en-US" sz="4000" dirty="0"/>
          </a:p>
        </p:txBody>
      </p:sp>
      <p:graphicFrame>
        <p:nvGraphicFramePr>
          <p:cNvPr id="4" name="Table 3"/>
          <p:cNvGraphicFramePr>
            <a:graphicFrameLocks noGrp="1"/>
          </p:cNvGraphicFramePr>
          <p:nvPr>
            <p:extLst>
              <p:ext uri="{D42A27DB-BD31-4B8C-83A1-F6EECF244321}">
                <p14:modId xmlns:p14="http://schemas.microsoft.com/office/powerpoint/2010/main" val="4107413394"/>
              </p:ext>
            </p:extLst>
          </p:nvPr>
        </p:nvGraphicFramePr>
        <p:xfrm>
          <a:off x="245326" y="944563"/>
          <a:ext cx="11630722" cy="2926080"/>
        </p:xfrm>
        <a:graphic>
          <a:graphicData uri="http://schemas.openxmlformats.org/drawingml/2006/table">
            <a:tbl>
              <a:tblPr firstRow="1" bandRow="1">
                <a:tableStyleId>{5C22544A-7EE6-4342-B048-85BDC9FD1C3A}</a:tableStyleId>
              </a:tblPr>
              <a:tblGrid>
                <a:gridCol w="5815361">
                  <a:extLst>
                    <a:ext uri="{9D8B030D-6E8A-4147-A177-3AD203B41FA5}">
                      <a16:colId xmlns:a16="http://schemas.microsoft.com/office/drawing/2014/main" val="2997168502"/>
                    </a:ext>
                  </a:extLst>
                </a:gridCol>
                <a:gridCol w="5815361">
                  <a:extLst>
                    <a:ext uri="{9D8B030D-6E8A-4147-A177-3AD203B41FA5}">
                      <a16:colId xmlns:a16="http://schemas.microsoft.com/office/drawing/2014/main" val="1149885961"/>
                    </a:ext>
                  </a:extLst>
                </a:gridCol>
              </a:tblGrid>
              <a:tr h="2237987">
                <a:tc>
                  <a:txBody>
                    <a:bodyPr/>
                    <a:lstStyle/>
                    <a:p>
                      <a:pPr marL="0" indent="0">
                        <a:buNone/>
                      </a:pPr>
                      <a:r>
                        <a:rPr lang="en-US" altLang="zh-TW" sz="2000" dirty="0" smtClean="0">
                          <a:solidFill>
                            <a:schemeClr val="tx1"/>
                          </a:solidFill>
                        </a:rPr>
                        <a:t>Given</a:t>
                      </a:r>
                      <a:r>
                        <a:rPr lang="en-US" altLang="zh-TW" sz="2000" baseline="0" dirty="0" smtClean="0">
                          <a:solidFill>
                            <a:schemeClr val="tx1"/>
                          </a:solidFill>
                        </a:rPr>
                        <a:t> two parametric functions:</a:t>
                      </a:r>
                      <a:endParaRPr lang="en-US" altLang="zh-TW" sz="2000" dirty="0" smtClean="0">
                        <a:solidFill>
                          <a:schemeClr val="tx1"/>
                        </a:solidFill>
                      </a:endParaRPr>
                    </a:p>
                    <a:p>
                      <a:pPr marL="0" indent="0">
                        <a:buNone/>
                      </a:pPr>
                      <a:r>
                        <a:rPr lang="en-US" altLang="zh-TW" sz="2000" dirty="0" smtClean="0">
                          <a:solidFill>
                            <a:schemeClr val="tx1"/>
                          </a:solidFill>
                        </a:rPr>
                        <a:t>Function 1 (</a:t>
                      </a:r>
                      <a:r>
                        <a:rPr lang="en-US" altLang="zh-TW" sz="2000" dirty="0" err="1" smtClean="0">
                          <a:solidFill>
                            <a:schemeClr val="tx1"/>
                          </a:solidFill>
                        </a:rPr>
                        <a:t>Epitrochoid</a:t>
                      </a:r>
                      <a:r>
                        <a:rPr lang="en-US" altLang="zh-TW" sz="2000" dirty="0" smtClean="0">
                          <a:solidFill>
                            <a:schemeClr val="tx1"/>
                          </a:solidFill>
                        </a:rPr>
                        <a:t>)</a:t>
                      </a:r>
                    </a:p>
                    <a:p>
                      <a:pPr marL="0" indent="0">
                        <a:buNone/>
                      </a:pPr>
                      <a:r>
                        <a:rPr lang="en-US" altLang="zh-TW" sz="2000" dirty="0" smtClean="0">
                          <a:solidFill>
                            <a:schemeClr val="tx1"/>
                          </a:solidFill>
                        </a:rPr>
                        <a:t>x1(t) = (a1+b1) * cos(t) – c1 * cos( (a1/b1+1)*t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chemeClr val="tx1"/>
                          </a:solidFill>
                        </a:rPr>
                        <a:t>y1(t) = (a1+b1) * sin(t) – c1  * sin( (a1/b1+1)*t );</a:t>
                      </a:r>
                    </a:p>
                    <a:p>
                      <a:pPr marL="0" indent="0">
                        <a:buNone/>
                      </a:pPr>
                      <a:endParaRPr lang="en-US" altLang="zh-TW" sz="2000" dirty="0" smtClean="0">
                        <a:solidFill>
                          <a:schemeClr val="tx1"/>
                        </a:solidFill>
                      </a:endParaRPr>
                    </a:p>
                    <a:p>
                      <a:pPr marL="0" indent="0">
                        <a:buNone/>
                      </a:pPr>
                      <a:r>
                        <a:rPr lang="en-US" altLang="zh-TW" sz="2000" dirty="0" smtClean="0">
                          <a:solidFill>
                            <a:schemeClr val="tx1"/>
                          </a:solidFill>
                        </a:rPr>
                        <a:t>0 &lt;= t &lt;= 4 </a:t>
                      </a:r>
                      <a:r>
                        <a:rPr lang="en-US" altLang="zh-TW" sz="2000" dirty="0" smtClean="0">
                          <a:solidFill>
                            <a:schemeClr val="tx1"/>
                          </a:solidFill>
                          <a:sym typeface="Symbol" panose="05050102010706020507" pitchFamily="18" charset="2"/>
                        </a:rPr>
                        <a:t></a:t>
                      </a:r>
                      <a:endParaRPr lang="en-US" altLang="zh-TW" sz="2000" dirty="0" smtClean="0">
                        <a:solidFill>
                          <a:schemeClr val="tx1"/>
                        </a:solidFill>
                      </a:endParaRPr>
                    </a:p>
                    <a:p>
                      <a:r>
                        <a:rPr lang="en-US" sz="2000" dirty="0" smtClean="0">
                          <a:solidFill>
                            <a:schemeClr val="tx1"/>
                          </a:solidFill>
                        </a:rPr>
                        <a:t>a1 = 9; b1</a:t>
                      </a:r>
                      <a:r>
                        <a:rPr lang="en-US" sz="2000" baseline="0" dirty="0" smtClean="0">
                          <a:solidFill>
                            <a:schemeClr val="tx1"/>
                          </a:solidFill>
                        </a:rPr>
                        <a:t> =3; c1 = 8</a:t>
                      </a:r>
                      <a:endParaRPr lang="en-US" sz="2000" dirty="0" smtClean="0">
                        <a:solidFill>
                          <a:schemeClr val="tx1"/>
                        </a:solidFill>
                      </a:endParaRPr>
                    </a:p>
                    <a:p>
                      <a:r>
                        <a:rPr lang="en-US" sz="2000" dirty="0" smtClean="0">
                          <a:solidFill>
                            <a:schemeClr val="tx1"/>
                          </a:solidFill>
                        </a:rPr>
                        <a:t>t is the independent variable.</a:t>
                      </a:r>
                      <a:endParaRPr lang="en-US" sz="2000"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chemeClr val="tx1"/>
                          </a:solidFill>
                        </a:rPr>
                        <a:t>Function 2 (</a:t>
                      </a:r>
                      <a:r>
                        <a:rPr lang="en-US" altLang="zh-TW" sz="2000" dirty="0" err="1" smtClean="0">
                          <a:solidFill>
                            <a:schemeClr val="tx1"/>
                          </a:solidFill>
                        </a:rPr>
                        <a:t>Rhodonea</a:t>
                      </a:r>
                      <a:r>
                        <a:rPr lang="en-US" altLang="zh-TW" sz="2000" dirty="0" smtClean="0">
                          <a:solidFill>
                            <a:schemeClr val="tx1"/>
                          </a:solidFill>
                        </a:rPr>
                        <a:t> Curve)</a:t>
                      </a:r>
                    </a:p>
                    <a:p>
                      <a:pPr marL="0" indent="0">
                        <a:buNone/>
                      </a:pPr>
                      <a:r>
                        <a:rPr lang="en-US" altLang="zh-TW" sz="2000" dirty="0" smtClean="0">
                          <a:solidFill>
                            <a:schemeClr val="tx1"/>
                          </a:solidFill>
                        </a:rPr>
                        <a:t>x2(t) = a2 * cos(t) * sin(d2*t);	</a:t>
                      </a:r>
                    </a:p>
                    <a:p>
                      <a:pPr marL="0" indent="0">
                        <a:buNone/>
                      </a:pPr>
                      <a:r>
                        <a:rPr lang="en-US" altLang="zh-TW" sz="2000" dirty="0" smtClean="0">
                          <a:solidFill>
                            <a:schemeClr val="tx1"/>
                          </a:solidFill>
                        </a:rPr>
                        <a:t>y2(t) = a2 * sin(t) * sin(d2*t);</a:t>
                      </a:r>
                    </a:p>
                    <a:p>
                      <a:pPr marL="0" indent="0">
                        <a:buNone/>
                      </a:pPr>
                      <a:r>
                        <a:rPr lang="en-US" sz="2000" dirty="0" smtClean="0">
                          <a:solidFill>
                            <a:schemeClr val="tx1"/>
                          </a:solidFill>
                        </a:rPr>
                        <a:t>a2</a:t>
                      </a:r>
                      <a:r>
                        <a:rPr lang="en-US" sz="2000" baseline="0" dirty="0" smtClean="0">
                          <a:solidFill>
                            <a:schemeClr val="tx1"/>
                          </a:solidFill>
                        </a:rPr>
                        <a:t>= 10; d2 =2</a:t>
                      </a:r>
                      <a:endParaRPr lang="en-US" sz="2000" dirty="0" smtClean="0">
                        <a:solidFill>
                          <a:schemeClr val="tx1"/>
                        </a:solidFill>
                      </a:endParaRPr>
                    </a:p>
                    <a:p>
                      <a:r>
                        <a:rPr lang="en-US" sz="2000" dirty="0" smtClean="0">
                          <a:solidFill>
                            <a:schemeClr val="tx1"/>
                          </a:solidFill>
                        </a:rPr>
                        <a:t>0</a:t>
                      </a:r>
                      <a:r>
                        <a:rPr lang="en-US" sz="2000" baseline="0" dirty="0" smtClean="0">
                          <a:solidFill>
                            <a:schemeClr val="tx1"/>
                          </a:solidFill>
                        </a:rPr>
                        <a:t> &lt;= t &lt; = 8</a:t>
                      </a:r>
                      <a:r>
                        <a:rPr lang="en-US" altLang="zh-TW" sz="2000" dirty="0" smtClean="0">
                          <a:solidFill>
                            <a:schemeClr val="tx1"/>
                          </a:solidFill>
                        </a:rPr>
                        <a:t> </a:t>
                      </a:r>
                      <a:r>
                        <a:rPr lang="en-US" altLang="zh-TW" sz="2000" dirty="0" smtClean="0">
                          <a:solidFill>
                            <a:schemeClr val="tx1"/>
                          </a:solidFill>
                          <a:sym typeface="Symbol" panose="05050102010706020507" pitchFamily="18" charset="2"/>
                        </a:rPr>
                        <a:t></a:t>
                      </a:r>
                      <a:endParaRPr lang="en-US" sz="2000" dirty="0">
                        <a:solidFill>
                          <a:schemeClr val="tx1"/>
                        </a:solidFill>
                      </a:endParaRPr>
                    </a:p>
                  </a:txBody>
                  <a:tcPr>
                    <a:solidFill>
                      <a:schemeClr val="bg1"/>
                    </a:solidFill>
                  </a:tcPr>
                </a:tc>
                <a:extLst>
                  <a:ext uri="{0D108BD9-81ED-4DB2-BD59-A6C34878D82A}">
                    <a16:rowId xmlns:a16="http://schemas.microsoft.com/office/drawing/2014/main" val="2348758256"/>
                  </a:ext>
                </a:extLst>
              </a:tr>
              <a:tr h="350528">
                <a:tc>
                  <a:txBody>
                    <a:bodyPr/>
                    <a:lstStyle/>
                    <a:p>
                      <a:endParaRPr lang="en-US" sz="2000" dirty="0">
                        <a:solidFill>
                          <a:schemeClr val="tx1"/>
                        </a:solidFill>
                      </a:endParaRPr>
                    </a:p>
                  </a:txBody>
                  <a:tcPr>
                    <a:solidFill>
                      <a:schemeClr val="bg1"/>
                    </a:solidFill>
                  </a:tcPr>
                </a:tc>
                <a:tc>
                  <a:txBody>
                    <a:bodyPr/>
                    <a:lstStyle/>
                    <a:p>
                      <a:endParaRPr lang="en-US" sz="2000" dirty="0">
                        <a:solidFill>
                          <a:schemeClr val="tx1"/>
                        </a:solidFill>
                      </a:endParaRPr>
                    </a:p>
                  </a:txBody>
                  <a:tcPr>
                    <a:solidFill>
                      <a:schemeClr val="bg1"/>
                    </a:solidFill>
                  </a:tcPr>
                </a:tc>
                <a:extLst>
                  <a:ext uri="{0D108BD9-81ED-4DB2-BD59-A6C34878D82A}">
                    <a16:rowId xmlns:a16="http://schemas.microsoft.com/office/drawing/2014/main" val="152611150"/>
                  </a:ext>
                </a:extLst>
              </a:tr>
            </a:tbl>
          </a:graphicData>
        </a:graphic>
      </p:graphicFrame>
      <p:sp>
        <p:nvSpPr>
          <p:cNvPr id="3" name="內容版面配置區 2"/>
          <p:cNvSpPr>
            <a:spLocks noGrp="1"/>
          </p:cNvSpPr>
          <p:nvPr>
            <p:ph idx="1"/>
          </p:nvPr>
        </p:nvSpPr>
        <p:spPr>
          <a:xfrm>
            <a:off x="245326" y="4062713"/>
            <a:ext cx="11730774" cy="2343186"/>
          </a:xfrm>
        </p:spPr>
        <p:txBody>
          <a:bodyPr>
            <a:noAutofit/>
          </a:bodyPr>
          <a:lstStyle/>
          <a:p>
            <a:pPr marL="0" indent="0">
              <a:buNone/>
            </a:pPr>
            <a:r>
              <a:rPr lang="pt-BR" dirty="0" smtClean="0"/>
              <a:t>Use axis</a:t>
            </a:r>
            <a:r>
              <a:rPr lang="pt-BR" dirty="0"/>
              <a:t>([-25 20 -20 20</a:t>
            </a:r>
            <a:r>
              <a:rPr lang="pt-BR" dirty="0" smtClean="0"/>
              <a:t>]) to set the axis limits.</a:t>
            </a:r>
            <a:endParaRPr lang="pt-BR" dirty="0"/>
          </a:p>
          <a:p>
            <a:pPr marL="0" indent="0">
              <a:buNone/>
            </a:pPr>
            <a:r>
              <a:rPr lang="en-US" altLang="zh-TW" sz="2400" dirty="0" smtClean="0"/>
              <a:t>Notice that the ranges of t for the two curves are not same. You must compute the correct step size of t so that </a:t>
            </a:r>
            <a:r>
              <a:rPr lang="en-US" altLang="zh-TW" sz="2400" dirty="0"/>
              <a:t>the number of sample points are the same for both curves. </a:t>
            </a:r>
            <a:endParaRPr lang="en-US" altLang="zh-TW" sz="2400" dirty="0" smtClean="0"/>
          </a:p>
          <a:p>
            <a:pPr marL="0" indent="0">
              <a:buNone/>
            </a:pPr>
            <a:r>
              <a:rPr lang="en-US" altLang="zh-TW" sz="2400" dirty="0" smtClean="0"/>
              <a:t>Example: </a:t>
            </a:r>
          </a:p>
          <a:p>
            <a:pPr marL="0" indent="0">
              <a:buNone/>
            </a:pPr>
            <a:r>
              <a:rPr lang="en-US" altLang="zh-TW" sz="2400" dirty="0" smtClean="0"/>
              <a:t>For </a:t>
            </a:r>
            <a:r>
              <a:rPr lang="en-US" altLang="zh-TW" sz="2400" dirty="0"/>
              <a:t>function 1, </a:t>
            </a:r>
            <a:r>
              <a:rPr lang="en-US" altLang="zh-TW" sz="2400" dirty="0" smtClean="0"/>
              <a:t>you must </a:t>
            </a:r>
            <a:r>
              <a:rPr lang="en-US" altLang="zh-TW" sz="2400" dirty="0"/>
              <a:t>use t = [</a:t>
            </a:r>
            <a:r>
              <a:rPr lang="en-US" altLang="zh-TW" sz="2400" dirty="0" smtClean="0"/>
              <a:t>0:0.1:4</a:t>
            </a:r>
            <a:r>
              <a:rPr lang="en-US" altLang="zh-TW" sz="2400" dirty="0" smtClean="0">
                <a:sym typeface="Symbol" panose="05050102010706020507" pitchFamily="18" charset="2"/>
              </a:rPr>
              <a:t></a:t>
            </a:r>
            <a:r>
              <a:rPr lang="en-US" altLang="zh-TW" sz="2400" dirty="0" smtClean="0"/>
              <a:t>]. </a:t>
            </a:r>
          </a:p>
          <a:p>
            <a:pPr marL="0" indent="0">
              <a:buNone/>
            </a:pPr>
            <a:r>
              <a:rPr lang="en-US" altLang="zh-TW" sz="2400" dirty="0"/>
              <a:t>F</a:t>
            </a:r>
            <a:r>
              <a:rPr lang="en-US" altLang="zh-TW" sz="2400" dirty="0" smtClean="0"/>
              <a:t>or </a:t>
            </a:r>
            <a:r>
              <a:rPr lang="en-US" altLang="zh-TW" sz="2400" dirty="0"/>
              <a:t>function </a:t>
            </a:r>
            <a:r>
              <a:rPr lang="en-US" altLang="zh-TW" sz="2400" dirty="0" smtClean="0"/>
              <a:t>2, </a:t>
            </a:r>
            <a:r>
              <a:rPr lang="en-US" altLang="zh-TW" sz="2400" dirty="0"/>
              <a:t>you must use t = [</a:t>
            </a:r>
            <a:r>
              <a:rPr lang="en-US" altLang="zh-TW" sz="2400" dirty="0" smtClean="0"/>
              <a:t>0:0.2:8</a:t>
            </a:r>
            <a:r>
              <a:rPr lang="en-US" altLang="zh-TW" sz="2400" dirty="0" smtClean="0">
                <a:sym typeface="Symbol" panose="05050102010706020507" pitchFamily="18" charset="2"/>
              </a:rPr>
              <a:t></a:t>
            </a:r>
            <a:r>
              <a:rPr lang="en-US" altLang="zh-TW" sz="2400" dirty="0" smtClean="0"/>
              <a:t>].</a:t>
            </a:r>
            <a:endParaRPr lang="en-US" altLang="zh-TW" sz="2400" dirty="0"/>
          </a:p>
        </p:txBody>
      </p:sp>
      <p:sp>
        <p:nvSpPr>
          <p:cNvPr id="5" name="Slide Number Placeholder 4"/>
          <p:cNvSpPr>
            <a:spLocks noGrp="1"/>
          </p:cNvSpPr>
          <p:nvPr>
            <p:ph type="sldNum" sz="quarter" idx="12"/>
          </p:nvPr>
        </p:nvSpPr>
        <p:spPr/>
        <p:txBody>
          <a:bodyPr/>
          <a:lstStyle/>
          <a:p>
            <a:fld id="{40DE4E08-6C90-446D-89F5-3B3453EADC24}" type="slidenum">
              <a:rPr lang="en-US" smtClean="0"/>
              <a:t>13</a:t>
            </a:fld>
            <a:endParaRPr lang="en-US"/>
          </a:p>
        </p:txBody>
      </p:sp>
    </p:spTree>
    <p:extLst>
      <p:ext uri="{BB962C8B-B14F-4D97-AF65-F5344CB8AC3E}">
        <p14:creationId xmlns:p14="http://schemas.microsoft.com/office/powerpoint/2010/main" val="1144809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12192000" cy="1325563"/>
          </a:xfrm>
        </p:spPr>
        <p:txBody>
          <a:bodyPr/>
          <a:lstStyle/>
          <a:p>
            <a:r>
              <a:rPr lang="en-US" altLang="zh-TW" dirty="0" smtClean="0"/>
              <a:t> </a:t>
            </a:r>
            <a:r>
              <a:rPr lang="en-US" altLang="zh-TW" sz="4000" dirty="0" smtClean="0"/>
              <a:t>(25pt) Problem 2.2.  Curve interpolation and extrapolation </a:t>
            </a:r>
            <a:endParaRPr lang="zh-TW" altLang="en-US" sz="4000" dirty="0"/>
          </a:p>
        </p:txBody>
      </p:sp>
      <p:sp>
        <p:nvSpPr>
          <p:cNvPr id="3" name="內容版面配置區 2"/>
          <p:cNvSpPr>
            <a:spLocks noGrp="1"/>
          </p:cNvSpPr>
          <p:nvPr>
            <p:ph idx="1"/>
          </p:nvPr>
        </p:nvSpPr>
        <p:spPr>
          <a:xfrm>
            <a:off x="659781" y="1113692"/>
            <a:ext cx="10515600" cy="5030629"/>
          </a:xfrm>
        </p:spPr>
        <p:txBody>
          <a:bodyPr>
            <a:noAutofit/>
          </a:bodyPr>
          <a:lstStyle/>
          <a:p>
            <a:pPr marL="0" indent="0">
              <a:buNone/>
            </a:pPr>
            <a:r>
              <a:rPr lang="en-US" altLang="zh-TW" sz="2400" dirty="0" smtClean="0"/>
              <a:t>We can interpolate the two functions as follows: </a:t>
            </a:r>
          </a:p>
          <a:p>
            <a:pPr marL="0" indent="0">
              <a:buNone/>
            </a:pPr>
            <a:r>
              <a:rPr lang="en-US" altLang="zh-TW" sz="2400" dirty="0" smtClean="0"/>
              <a:t>x(t) </a:t>
            </a:r>
            <a:r>
              <a:rPr lang="en-US" altLang="zh-TW" sz="2400" dirty="0"/>
              <a:t>= </a:t>
            </a:r>
            <a:r>
              <a:rPr lang="en-US" altLang="zh-TW" sz="2400" dirty="0" smtClean="0"/>
              <a:t>(1-k) x1(t) </a:t>
            </a:r>
            <a:r>
              <a:rPr lang="en-US" altLang="zh-TW" sz="2400" dirty="0"/>
              <a:t>+ </a:t>
            </a:r>
            <a:r>
              <a:rPr lang="en-US" altLang="zh-TW" sz="2400" dirty="0" smtClean="0"/>
              <a:t>k x2(t)</a:t>
            </a:r>
          </a:p>
          <a:p>
            <a:pPr marL="0" indent="0">
              <a:buNone/>
            </a:pPr>
            <a:r>
              <a:rPr lang="en-US" altLang="zh-TW" sz="2400" dirty="0" smtClean="0"/>
              <a:t>y(t) = (1-k) y1(t) + k y2(t)</a:t>
            </a:r>
          </a:p>
          <a:p>
            <a:pPr marL="0" indent="0">
              <a:buNone/>
            </a:pPr>
            <a:r>
              <a:rPr lang="en-US" altLang="zh-TW" sz="2400" dirty="0" smtClean="0"/>
              <a:t>k can be computed in two methods. Thus, we produce the animation process to interpolate the two functions in two plots. Let f = 0:0.025:1. The two methods are:  </a:t>
            </a:r>
          </a:p>
          <a:p>
            <a:pPr marL="0" indent="0">
              <a:buNone/>
            </a:pPr>
            <a:r>
              <a:rPr lang="en-US" altLang="zh-TW" sz="2400" dirty="0" smtClean="0"/>
              <a:t>(Left) k = 1-cos(f*</a:t>
            </a:r>
            <a:r>
              <a:rPr lang="en-US" altLang="zh-TW" sz="2400" dirty="0" smtClean="0">
                <a:sym typeface="Symbol" panose="05050102010706020507" pitchFamily="18" charset="2"/>
              </a:rPr>
              <a:t>/2)</a:t>
            </a:r>
            <a:r>
              <a:rPr lang="en-US" sz="2400" dirty="0" smtClean="0"/>
              <a:t>, and (Right) k = f*(2 - sin( (1-f/2)</a:t>
            </a:r>
            <a:r>
              <a:rPr lang="en-US" altLang="zh-TW" sz="2400" dirty="0" smtClean="0"/>
              <a:t> *</a:t>
            </a:r>
            <a:r>
              <a:rPr lang="en-US" altLang="zh-TW" sz="2400" dirty="0" smtClean="0">
                <a:sym typeface="Symbol" panose="05050102010706020507" pitchFamily="18" charset="2"/>
              </a:rPr>
              <a:t> + 2*f* ) )</a:t>
            </a:r>
            <a:r>
              <a:rPr lang="en-US" sz="2400" dirty="0" smtClean="0"/>
              <a:t>. </a:t>
            </a:r>
          </a:p>
          <a:p>
            <a:pPr marL="0" indent="0">
              <a:buNone/>
            </a:pPr>
            <a:r>
              <a:rPr lang="en-US" sz="2400" dirty="0" smtClean="0"/>
              <a:t>Apply the first way to the left plot and the second way to the right plot.</a:t>
            </a:r>
          </a:p>
          <a:p>
            <a:pPr marL="0" indent="0">
              <a:buNone/>
            </a:pPr>
            <a:endParaRPr lang="en-US" sz="2400" dirty="0" smtClean="0"/>
          </a:p>
          <a:p>
            <a:pPr marL="0" indent="0">
              <a:buNone/>
            </a:pPr>
            <a:r>
              <a:rPr lang="en-US" altLang="zh-TW" sz="2400" dirty="0" smtClean="0"/>
              <a:t>Ask to press ENTER before the animation is generated. The animation result must be similar to the example. There must be two plots (use subplots). Each plot shows one interpolation result. The animation must be smooth and interactive. Make sure that the figure window is on top.</a:t>
            </a:r>
          </a:p>
        </p:txBody>
      </p:sp>
      <p:sp>
        <p:nvSpPr>
          <p:cNvPr id="4" name="Slide Number Placeholder 3"/>
          <p:cNvSpPr>
            <a:spLocks noGrp="1"/>
          </p:cNvSpPr>
          <p:nvPr>
            <p:ph type="sldNum" sz="quarter" idx="12"/>
          </p:nvPr>
        </p:nvSpPr>
        <p:spPr/>
        <p:txBody>
          <a:bodyPr/>
          <a:lstStyle/>
          <a:p>
            <a:fld id="{40DE4E08-6C90-446D-89F5-3B3453EADC24}" type="slidenum">
              <a:rPr lang="en-US" smtClean="0"/>
              <a:t>14</a:t>
            </a:fld>
            <a:endParaRPr lang="en-US"/>
          </a:p>
        </p:txBody>
      </p:sp>
    </p:spTree>
    <p:extLst>
      <p:ext uri="{BB962C8B-B14F-4D97-AF65-F5344CB8AC3E}">
        <p14:creationId xmlns:p14="http://schemas.microsoft.com/office/powerpoint/2010/main" val="35168008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90901" y="120134"/>
            <a:ext cx="4781084" cy="584775"/>
          </a:xfrm>
          <a:prstGeom prst="rect">
            <a:avLst/>
          </a:prstGeom>
          <a:noFill/>
        </p:spPr>
        <p:txBody>
          <a:bodyPr wrap="square" rtlCol="0">
            <a:spAutoFit/>
          </a:bodyPr>
          <a:lstStyle/>
          <a:p>
            <a:r>
              <a:rPr lang="en-US" sz="3200" dirty="0" smtClean="0"/>
              <a:t>Play to see the animation.</a:t>
            </a:r>
            <a:endParaRPr lang="en-US" sz="3200" dirty="0"/>
          </a:p>
        </p:txBody>
      </p:sp>
      <p:sp>
        <p:nvSpPr>
          <p:cNvPr id="8" name="Rectangle 7"/>
          <p:cNvSpPr/>
          <p:nvPr/>
        </p:nvSpPr>
        <p:spPr>
          <a:xfrm>
            <a:off x="593724" y="120134"/>
            <a:ext cx="2205860" cy="584775"/>
          </a:xfrm>
          <a:prstGeom prst="rect">
            <a:avLst/>
          </a:prstGeom>
        </p:spPr>
        <p:txBody>
          <a:bodyPr wrap="none">
            <a:spAutoFit/>
          </a:bodyPr>
          <a:lstStyle/>
          <a:p>
            <a:r>
              <a:rPr lang="en-US" altLang="zh-TW" sz="3200" dirty="0"/>
              <a:t>Problem </a:t>
            </a:r>
            <a:r>
              <a:rPr lang="en-US" altLang="zh-TW" sz="3200" dirty="0" smtClean="0"/>
              <a:t>2.2</a:t>
            </a:r>
            <a:endParaRPr lang="en-US" sz="3200" dirty="0"/>
          </a:p>
        </p:txBody>
      </p:sp>
      <p:sp>
        <p:nvSpPr>
          <p:cNvPr id="2" name="Slide Number Placeholder 1"/>
          <p:cNvSpPr>
            <a:spLocks noGrp="1"/>
          </p:cNvSpPr>
          <p:nvPr>
            <p:ph type="sldNum" sz="quarter" idx="12"/>
          </p:nvPr>
        </p:nvSpPr>
        <p:spPr/>
        <p:txBody>
          <a:bodyPr/>
          <a:lstStyle/>
          <a:p>
            <a:fld id="{40DE4E08-6C90-446D-89F5-3B3453EADC24}" type="slidenum">
              <a:rPr lang="en-US" smtClean="0"/>
              <a:t>15</a:t>
            </a:fld>
            <a:endParaRPr lang="en-US"/>
          </a:p>
        </p:txBody>
      </p:sp>
      <p:pic>
        <p:nvPicPr>
          <p:cNvPr id="4" name="02_Curve_Interpo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4887" t="13909" r="34564" b="43652"/>
          <a:stretch/>
        </p:blipFill>
        <p:spPr>
          <a:xfrm>
            <a:off x="593724" y="1126271"/>
            <a:ext cx="10825975" cy="4975685"/>
          </a:xfrm>
          <a:prstGeom prst="rect">
            <a:avLst/>
          </a:prstGeom>
        </p:spPr>
      </p:pic>
    </p:spTree>
    <p:extLst>
      <p:ext uri="{BB962C8B-B14F-4D97-AF65-F5344CB8AC3E}">
        <p14:creationId xmlns:p14="http://schemas.microsoft.com/office/powerpoint/2010/main" val="12323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 Marking scheme</a:t>
            </a:r>
            <a:endParaRPr lang="en-US" dirty="0"/>
          </a:p>
        </p:txBody>
      </p:sp>
      <p:sp>
        <p:nvSpPr>
          <p:cNvPr id="3" name="Content Placeholder 2"/>
          <p:cNvSpPr>
            <a:spLocks noGrp="1"/>
          </p:cNvSpPr>
          <p:nvPr>
            <p:ph idx="1"/>
          </p:nvPr>
        </p:nvSpPr>
        <p:spPr/>
        <p:txBody>
          <a:bodyPr/>
          <a:lstStyle/>
          <a:p>
            <a:r>
              <a:rPr lang="en-US" dirty="0" smtClean="0"/>
              <a:t>[</a:t>
            </a:r>
            <a:r>
              <a:rPr lang="en-US" dirty="0"/>
              <a:t>7</a:t>
            </a:r>
            <a:r>
              <a:rPr lang="en-US" dirty="0" smtClean="0"/>
              <a:t>pt] The interpolation is correct in the first plot.</a:t>
            </a:r>
          </a:p>
          <a:p>
            <a:r>
              <a:rPr lang="en-US" dirty="0" smtClean="0"/>
              <a:t>[7pt] The interpolation is correct in the second plot.</a:t>
            </a:r>
          </a:p>
          <a:p>
            <a:r>
              <a:rPr lang="en-US" dirty="0" smtClean="0"/>
              <a:t>[</a:t>
            </a:r>
            <a:r>
              <a:rPr lang="en-US" dirty="0"/>
              <a:t>5</a:t>
            </a:r>
            <a:r>
              <a:rPr lang="en-US" dirty="0" smtClean="0"/>
              <a:t>pt] The animation is smooth and interactive.</a:t>
            </a:r>
          </a:p>
          <a:p>
            <a:r>
              <a:rPr lang="en-US" dirty="0" smtClean="0"/>
              <a:t>[5pt] The curves are correct and the colors of the curves are appropriate. All the curves can be seen clearly.</a:t>
            </a:r>
          </a:p>
          <a:p>
            <a:r>
              <a:rPr lang="en-US" dirty="0" smtClean="0"/>
              <a:t>[1pt] The axis limits are correct.</a:t>
            </a:r>
          </a:p>
          <a:p>
            <a:endParaRPr lang="en-US" dirty="0" smtClean="0"/>
          </a:p>
        </p:txBody>
      </p:sp>
      <p:sp>
        <p:nvSpPr>
          <p:cNvPr id="4" name="Slide Number Placeholder 3"/>
          <p:cNvSpPr>
            <a:spLocks noGrp="1"/>
          </p:cNvSpPr>
          <p:nvPr>
            <p:ph type="sldNum" sz="quarter" idx="12"/>
          </p:nvPr>
        </p:nvSpPr>
        <p:spPr/>
        <p:txBody>
          <a:bodyPr/>
          <a:lstStyle/>
          <a:p>
            <a:fld id="{40DE4E08-6C90-446D-89F5-3B3453EADC24}" type="slidenum">
              <a:rPr lang="en-US" smtClean="0"/>
              <a:t>16</a:t>
            </a:fld>
            <a:endParaRPr lang="en-US"/>
          </a:p>
        </p:txBody>
      </p:sp>
    </p:spTree>
    <p:extLst>
      <p:ext uri="{BB962C8B-B14F-4D97-AF65-F5344CB8AC3E}">
        <p14:creationId xmlns:p14="http://schemas.microsoft.com/office/powerpoint/2010/main" val="2607328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9" y="-17625"/>
            <a:ext cx="12113941" cy="1325563"/>
          </a:xfrm>
        </p:spPr>
        <p:txBody>
          <a:bodyPr>
            <a:normAutofit/>
          </a:bodyPr>
          <a:lstStyle/>
          <a:p>
            <a:r>
              <a:rPr lang="en-US" sz="4000" dirty="0" smtClean="0"/>
              <a:t>(25pt) Problem 2.3. Planet</a:t>
            </a:r>
            <a:endParaRPr lang="en-US" sz="4000" dirty="0"/>
          </a:p>
        </p:txBody>
      </p:sp>
      <mc:AlternateContent xmlns:mc="http://schemas.openxmlformats.org/markup-compatibility/2006" xmlns:a14="http://schemas.microsoft.com/office/drawing/2010/main">
        <mc:Choice Requires="a14">
          <p:sp>
            <p:nvSpPr>
              <p:cNvPr id="6" name="內容版面配置區 2"/>
              <p:cNvSpPr>
                <a:spLocks noGrp="1"/>
              </p:cNvSpPr>
              <p:nvPr>
                <p:ph idx="1"/>
              </p:nvPr>
            </p:nvSpPr>
            <p:spPr>
              <a:xfrm>
                <a:off x="243816" y="1119252"/>
                <a:ext cx="11782425" cy="5557319"/>
              </a:xfrm>
            </p:spPr>
            <p:txBody>
              <a:bodyPr>
                <a:normAutofit fontScale="92500"/>
              </a:bodyPr>
              <a:lstStyle/>
              <a:p>
                <a:r>
                  <a:rPr lang="en-US" altLang="zh-TW" dirty="0" smtClean="0"/>
                  <a:t>A two-dimensional dynamic system is updated by the following rules one by one:</a:t>
                </a:r>
              </a:p>
              <a:p>
                <a:pPr marL="0" indent="0">
                  <a:buNone/>
                </a:pPr>
                <a:r>
                  <a:rPr lang="en-US" altLang="zh-TW" dirty="0" smtClean="0"/>
                  <a:t>R1)  </a:t>
                </a:r>
                <a14:m>
                  <m:oMath xmlns:m="http://schemas.openxmlformats.org/officeDocument/2006/math">
                    <m:r>
                      <a:rPr lang="en-US" altLang="zh-TW" b="0" i="1" smtClean="0">
                        <a:latin typeface="Cambria Math" panose="02040503050406030204" pitchFamily="18" charset="0"/>
                      </a:rPr>
                      <m:t>𝐹</m:t>
                    </m:r>
                    <m:r>
                      <a:rPr lang="en-US" altLang="zh-TW" i="1" smtClean="0">
                        <a:latin typeface="Cambria Math" panose="02040503050406030204" pitchFamily="18" charset="0"/>
                      </a:rPr>
                      <m:t>=</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𝑝</m:t>
                        </m:r>
                      </m:num>
                      <m:den>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m:t>
                            </m:r>
                          </m:e>
                        </m:d>
                        <m:r>
                          <a:rPr lang="en-US" altLang="zh-TW" b="0" i="1" smtClean="0">
                            <a:latin typeface="Cambria Math" panose="02040503050406030204" pitchFamily="18" charset="0"/>
                          </a:rPr>
                          <m:t>|</m:t>
                        </m:r>
                      </m:den>
                    </m:f>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𝑚𝑀</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𝑝</m:t>
                            </m:r>
                          </m:e>
                          <m:sup>
                            <m:r>
                              <a:rPr lang="en-US" altLang="zh-TW" b="0" i="1" smtClean="0">
                                <a:latin typeface="Cambria Math" panose="02040503050406030204" pitchFamily="18" charset="0"/>
                              </a:rPr>
                              <m:t>2</m:t>
                            </m:r>
                          </m:sup>
                        </m:sSup>
                      </m:den>
                    </m:f>
                  </m:oMath>
                </a14:m>
                <a:r>
                  <a:rPr lang="en-US" altLang="zh-TW" dirty="0" smtClean="0"/>
                  <a:t> 					% force</a:t>
                </a:r>
                <a:endParaRPr lang="en-US" altLang="zh-TW" dirty="0"/>
              </a:p>
              <a:p>
                <a:pPr marL="0" indent="0">
                  <a:buNone/>
                </a:pPr>
                <a:r>
                  <a:rPr lang="en-US" altLang="zh-TW" dirty="0" smtClean="0"/>
                  <a:t>R2) a = F/m – h*v</a:t>
                </a:r>
                <a:r>
                  <a:rPr lang="en-US" altLang="zh-TW" baseline="30000" dirty="0" smtClean="0"/>
                  <a:t>2</a:t>
                </a:r>
                <a14:m>
                  <m:oMath xmlns:m="http://schemas.openxmlformats.org/officeDocument/2006/math">
                    <m:f>
                      <m:fPr>
                        <m:ctrlPr>
                          <a:rPr lang="en-US" altLang="zh-TW" i="1">
                            <a:latin typeface="Cambria Math" panose="02040503050406030204" pitchFamily="18" charset="0"/>
                          </a:rPr>
                        </m:ctrlPr>
                      </m:fPr>
                      <m:num>
                        <m:r>
                          <a:rPr lang="en-US" altLang="zh-TW" b="0" i="1" smtClean="0">
                            <a:latin typeface="Cambria Math" panose="02040503050406030204" pitchFamily="18" charset="0"/>
                          </a:rPr>
                          <m:t>𝑣</m:t>
                        </m:r>
                      </m:num>
                      <m:den>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r>
                              <a:rPr lang="en-US" altLang="zh-TW" b="0" i="1" smtClean="0">
                                <a:latin typeface="Cambria Math" panose="02040503050406030204" pitchFamily="18" charset="0"/>
                              </a:rPr>
                              <m:t>𝑣</m:t>
                            </m:r>
                          </m:e>
                        </m:d>
                        <m:r>
                          <a:rPr lang="en-US" altLang="zh-TW" i="1">
                            <a:latin typeface="Cambria Math" panose="02040503050406030204" pitchFamily="18" charset="0"/>
                          </a:rPr>
                          <m:t>|</m:t>
                        </m:r>
                      </m:den>
                    </m:f>
                  </m:oMath>
                </a14:m>
                <a:r>
                  <a:rPr lang="en-US" altLang="zh-TW" dirty="0"/>
                  <a:t> – d </a:t>
                </a:r>
                <a:r>
                  <a:rPr lang="en-US" altLang="zh-TW" dirty="0" smtClean="0"/>
                  <a:t>* v * </a:t>
                </a:r>
                <a:r>
                  <a:rPr lang="en-US" altLang="zh-TW" dirty="0"/>
                  <a:t>e </a:t>
                </a:r>
                <a:r>
                  <a:rPr lang="en-US" altLang="zh-TW" baseline="30000" dirty="0" smtClean="0"/>
                  <a:t>– 2.5 *cos(4*t)</a:t>
                </a:r>
                <a:r>
                  <a:rPr lang="en-US" altLang="zh-TW" dirty="0" smtClean="0"/>
                  <a:t> 	% acceleration, force - damping force </a:t>
                </a:r>
              </a:p>
              <a:p>
                <a:pPr marL="0" indent="0">
                  <a:buNone/>
                </a:pPr>
                <a:r>
                  <a:rPr lang="en-US" altLang="zh-TW" dirty="0" smtClean="0"/>
                  <a:t>R3) v </a:t>
                </a:r>
                <a:r>
                  <a:rPr lang="en-US" altLang="zh-TW" dirty="0" smtClean="0">
                    <a:sym typeface="Wingdings" panose="05000000000000000000" pitchFamily="2" charset="2"/>
                  </a:rPr>
                  <a:t></a:t>
                </a:r>
                <a:r>
                  <a:rPr lang="en-US" altLang="zh-TW" dirty="0" smtClean="0"/>
                  <a:t> v + a </a:t>
                </a:r>
                <a:r>
                  <a:rPr lang="en-US" altLang="zh-TW" dirty="0" smtClean="0">
                    <a:latin typeface="Symbol" panose="05050102010706020507" pitchFamily="18" charset="2"/>
                  </a:rPr>
                  <a:t>D</a:t>
                </a:r>
                <a:r>
                  <a:rPr lang="en-US" altLang="zh-TW" dirty="0" smtClean="0"/>
                  <a:t>t			% update planet velocity</a:t>
                </a:r>
              </a:p>
              <a:p>
                <a:pPr marL="0" indent="0">
                  <a:buNone/>
                </a:pPr>
                <a:r>
                  <a:rPr lang="en-US" altLang="zh-TW" dirty="0" smtClean="0">
                    <a:sym typeface="Wingdings" panose="05000000000000000000" pitchFamily="2" charset="2"/>
                  </a:rPr>
                  <a:t>R4) p  p + v </a:t>
                </a:r>
                <a:r>
                  <a:rPr lang="en-US" altLang="zh-TW" dirty="0" smtClean="0">
                    <a:latin typeface="Symbol" panose="05050102010706020507" pitchFamily="18" charset="2"/>
                  </a:rPr>
                  <a:t>D</a:t>
                </a:r>
                <a:r>
                  <a:rPr lang="en-US" altLang="zh-TW" dirty="0" smtClean="0"/>
                  <a:t>t 			% update </a:t>
                </a:r>
                <a:r>
                  <a:rPr lang="en-US" altLang="zh-TW" dirty="0"/>
                  <a:t>planet </a:t>
                </a:r>
                <a:r>
                  <a:rPr lang="en-US" altLang="zh-TW" dirty="0" smtClean="0"/>
                  <a:t>position</a:t>
                </a:r>
              </a:p>
              <a:p>
                <a:pPr marL="0" indent="0">
                  <a:buNone/>
                </a:pPr>
                <a:r>
                  <a:rPr lang="en-US" altLang="zh-TW" dirty="0" smtClean="0"/>
                  <a:t>R5) t </a:t>
                </a:r>
                <a:r>
                  <a:rPr lang="en-US" altLang="zh-TW" dirty="0" smtClean="0">
                    <a:sym typeface="Wingdings" panose="05000000000000000000" pitchFamily="2" charset="2"/>
                  </a:rPr>
                  <a:t> t + </a:t>
                </a:r>
                <a:r>
                  <a:rPr lang="en-US" altLang="zh-TW" dirty="0" smtClean="0">
                    <a:latin typeface="Symbol" panose="05050102010706020507" pitchFamily="18" charset="2"/>
                  </a:rPr>
                  <a:t>D</a:t>
                </a:r>
                <a:r>
                  <a:rPr lang="en-US" altLang="zh-TW" dirty="0" smtClean="0"/>
                  <a:t>t			% update time. t is time.	</a:t>
                </a:r>
              </a:p>
              <a:p>
                <a:pPr marL="0" indent="0">
                  <a:buNone/>
                </a:pPr>
                <a:r>
                  <a:rPr lang="en-US" altLang="zh-TW" dirty="0" smtClean="0"/>
                  <a:t>Initial condition: t = 0, v = [7  0.2] and p = [0  45]. p is a function of time. </a:t>
                </a:r>
              </a:p>
              <a:p>
                <a:pPr marL="0" indent="0">
                  <a:buNone/>
                </a:pPr>
                <a:r>
                  <a:rPr lang="en-US" altLang="zh-TW" dirty="0" smtClean="0">
                    <a:latin typeface="Symbol" panose="05050102010706020507" pitchFamily="18" charset="2"/>
                  </a:rPr>
                  <a:t>D</a:t>
                </a:r>
                <a:r>
                  <a:rPr lang="en-US" altLang="zh-TW" dirty="0" smtClean="0"/>
                  <a:t>t </a:t>
                </a:r>
                <a:r>
                  <a:rPr lang="en-US" altLang="zh-TW" dirty="0"/>
                  <a:t>= </a:t>
                </a:r>
                <a:r>
                  <a:rPr lang="en-US" altLang="zh-TW" dirty="0" smtClean="0"/>
                  <a:t>0.2. M = 3000, m= 0.5.  h = 0.001. d = 0.015. The frame number (or step), </a:t>
                </a:r>
                <a:r>
                  <a:rPr lang="en-US" altLang="zh-TW" i="1" dirty="0" err="1" smtClean="0"/>
                  <a:t>i</a:t>
                </a:r>
                <a:r>
                  <a:rPr lang="en-US" altLang="zh-TW" dirty="0" smtClean="0"/>
                  <a:t>, is increased by one after all the rules are applied once. </a:t>
                </a:r>
              </a:p>
              <a:p>
                <a:pPr marL="0" indent="0">
                  <a:buNone/>
                </a:pPr>
                <a:r>
                  <a:rPr lang="en-US" altLang="zh-TW" dirty="0" smtClean="0"/>
                  <a:t>The termination condition is t &gt;= </a:t>
                </a:r>
                <a:r>
                  <a:rPr lang="en-US" altLang="zh-TW" dirty="0" err="1" smtClean="0"/>
                  <a:t>tmax</a:t>
                </a:r>
                <a:r>
                  <a:rPr lang="en-US" altLang="zh-TW" dirty="0" smtClean="0"/>
                  <a:t>, where </a:t>
                </a:r>
                <a:r>
                  <a:rPr lang="en-US" altLang="zh-TW" dirty="0" err="1" smtClean="0"/>
                  <a:t>tmax</a:t>
                </a:r>
                <a:r>
                  <a:rPr lang="en-US" altLang="zh-TW" dirty="0" smtClean="0"/>
                  <a:t> = 50. </a:t>
                </a:r>
              </a:p>
              <a:p>
                <a:pPr marL="0" indent="0">
                  <a:buNone/>
                </a:pPr>
                <a:r>
                  <a:rPr lang="en-US" altLang="zh-TW" dirty="0" smtClean="0"/>
                  <a:t>Hint: use norm(p) to compute ||p||. And p</a:t>
                </a:r>
                <a:r>
                  <a:rPr lang="en-US" altLang="zh-TW" baseline="30000" dirty="0" smtClean="0"/>
                  <a:t>2</a:t>
                </a:r>
                <a:r>
                  <a:rPr lang="en-US" altLang="zh-TW" dirty="0" smtClean="0"/>
                  <a:t> = p</a:t>
                </a:r>
                <a:r>
                  <a:rPr lang="zh-TW" altLang="en-US" dirty="0" smtClean="0"/>
                  <a:t>*</a:t>
                </a:r>
                <a:r>
                  <a:rPr lang="en-US" altLang="zh-TW" dirty="0" smtClean="0"/>
                  <a:t>p’ or sum(p.*p).</a:t>
                </a:r>
              </a:p>
              <a:p>
                <a:pPr marL="0" indent="0">
                  <a:buNone/>
                </a:pPr>
                <a:endParaRPr lang="zh-TW" altLang="en-US" dirty="0"/>
              </a:p>
            </p:txBody>
          </p:sp>
        </mc:Choice>
        <mc:Fallback xmlns="">
          <p:sp>
            <p:nvSpPr>
              <p:cNvPr id="6" name="內容版面配置區 2"/>
              <p:cNvSpPr>
                <a:spLocks noGrp="1" noRot="1" noChangeAspect="1" noMove="1" noResize="1" noEditPoints="1" noAdjustHandles="1" noChangeArrowheads="1" noChangeShapeType="1" noTextEdit="1"/>
              </p:cNvSpPr>
              <p:nvPr>
                <p:ph idx="1"/>
              </p:nvPr>
            </p:nvSpPr>
            <p:spPr>
              <a:xfrm>
                <a:off x="243816" y="1119252"/>
                <a:ext cx="11782425" cy="5557319"/>
              </a:xfrm>
              <a:blipFill>
                <a:blip r:embed="rId2"/>
                <a:stretch>
                  <a:fillRect l="-931" t="-1756" b="-20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40DE4E08-6C90-446D-89F5-3B3453EADC24}" type="slidenum">
              <a:rPr lang="en-US" smtClean="0"/>
              <a:t>17</a:t>
            </a:fld>
            <a:endParaRPr lang="en-US"/>
          </a:p>
        </p:txBody>
      </p:sp>
    </p:spTree>
    <p:extLst>
      <p:ext uri="{BB962C8B-B14F-4D97-AF65-F5344CB8AC3E}">
        <p14:creationId xmlns:p14="http://schemas.microsoft.com/office/powerpoint/2010/main" val="3649554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35333" t="13894" r="35047" b="42085"/>
          <a:stretch/>
        </p:blipFill>
        <p:spPr>
          <a:xfrm>
            <a:off x="8343101" y="3912344"/>
            <a:ext cx="3480074" cy="2909387"/>
          </a:xfrm>
          <a:prstGeom prst="rect">
            <a:avLst/>
          </a:prstGeom>
        </p:spPr>
      </p:pic>
      <p:sp>
        <p:nvSpPr>
          <p:cNvPr id="2" name="Title 1"/>
          <p:cNvSpPr>
            <a:spLocks noGrp="1"/>
          </p:cNvSpPr>
          <p:nvPr>
            <p:ph type="title"/>
          </p:nvPr>
        </p:nvSpPr>
        <p:spPr>
          <a:xfrm>
            <a:off x="78059" y="-17625"/>
            <a:ext cx="12113941" cy="1325563"/>
          </a:xfrm>
        </p:spPr>
        <p:txBody>
          <a:bodyPr>
            <a:normAutofit/>
          </a:bodyPr>
          <a:lstStyle/>
          <a:p>
            <a:r>
              <a:rPr lang="en-US" sz="4000" dirty="0" smtClean="0"/>
              <a:t>Problem 2.3. Display </a:t>
            </a:r>
            <a:r>
              <a:rPr lang="en-US" sz="4000" dirty="0"/>
              <a:t>modes</a:t>
            </a:r>
          </a:p>
        </p:txBody>
      </p:sp>
      <p:sp>
        <p:nvSpPr>
          <p:cNvPr id="6" name="內容版面配置區 2"/>
          <p:cNvSpPr>
            <a:spLocks noGrp="1"/>
          </p:cNvSpPr>
          <p:nvPr>
            <p:ph idx="1"/>
          </p:nvPr>
        </p:nvSpPr>
        <p:spPr>
          <a:xfrm>
            <a:off x="176455" y="1138073"/>
            <a:ext cx="7415179" cy="5266481"/>
          </a:xfrm>
        </p:spPr>
        <p:txBody>
          <a:bodyPr>
            <a:normAutofit fontScale="92500" lnSpcReduction="20000"/>
          </a:bodyPr>
          <a:lstStyle/>
          <a:p>
            <a:pPr marL="0" indent="0">
              <a:buNone/>
            </a:pPr>
            <a:r>
              <a:rPr lang="en-US" sz="2400" b="1" dirty="0" smtClean="0"/>
              <a:t>The figure window must be set on top of all other windows.</a:t>
            </a:r>
          </a:p>
          <a:p>
            <a:pPr marL="0" indent="0">
              <a:buNone/>
            </a:pPr>
            <a:endParaRPr lang="en-US" sz="2400" dirty="0" smtClean="0"/>
          </a:p>
          <a:p>
            <a:pPr marL="0" indent="0">
              <a:buNone/>
            </a:pPr>
            <a:r>
              <a:rPr lang="en-US" sz="2400" dirty="0" smtClean="0"/>
              <a:t>There are two display modes.</a:t>
            </a:r>
          </a:p>
          <a:p>
            <a:pPr marL="0" indent="0">
              <a:buNone/>
            </a:pPr>
            <a:r>
              <a:rPr lang="en-US" altLang="zh-TW" sz="2400" b="1" dirty="0" smtClean="0"/>
              <a:t>Mode One</a:t>
            </a:r>
            <a:r>
              <a:rPr lang="en-US" altLang="zh-TW" sz="2400" dirty="0" smtClean="0"/>
              <a:t>: Display the trajectory curve of the planet, </a:t>
            </a:r>
          </a:p>
          <a:p>
            <a:pPr marL="0" indent="0">
              <a:buNone/>
            </a:pPr>
            <a:r>
              <a:rPr lang="en-US" altLang="zh-TW" sz="2400" dirty="0" smtClean="0"/>
              <a:t>speed curve, and distance curve.</a:t>
            </a:r>
          </a:p>
          <a:p>
            <a:pPr marL="0" indent="0">
              <a:buNone/>
            </a:pPr>
            <a:endParaRPr lang="en-US" altLang="zh-TW" sz="2400" dirty="0" smtClean="0"/>
          </a:p>
          <a:p>
            <a:pPr marL="0" indent="0">
              <a:buNone/>
            </a:pPr>
            <a:r>
              <a:rPr lang="en-US" altLang="zh-TW" sz="2400" b="1" dirty="0" smtClean="0"/>
              <a:t>Mode Two</a:t>
            </a:r>
            <a:r>
              <a:rPr lang="en-US" altLang="zh-TW" sz="2400" dirty="0" smtClean="0"/>
              <a:t>: </a:t>
            </a:r>
            <a:r>
              <a:rPr lang="en-US" altLang="zh-TW" sz="2400" dirty="0"/>
              <a:t>Display the trajectory curve of the planet, </a:t>
            </a:r>
            <a:r>
              <a:rPr lang="en-US" altLang="zh-TW" sz="2400" dirty="0" smtClean="0"/>
              <a:t>acceleration </a:t>
            </a:r>
            <a:r>
              <a:rPr lang="en-US" altLang="zh-TW" sz="2400" dirty="0"/>
              <a:t>curve, and speed</a:t>
            </a:r>
            <a:r>
              <a:rPr lang="en-US" altLang="zh-TW" sz="2400" dirty="0" smtClean="0"/>
              <a:t> </a:t>
            </a:r>
            <a:r>
              <a:rPr lang="en-US" altLang="zh-TW" sz="2400" dirty="0"/>
              <a:t>curve</a:t>
            </a:r>
            <a:r>
              <a:rPr lang="en-US" altLang="zh-TW" sz="2400" dirty="0" smtClean="0"/>
              <a:t>.</a:t>
            </a:r>
          </a:p>
          <a:p>
            <a:pPr marL="0" indent="0">
              <a:buNone/>
            </a:pPr>
            <a:endParaRPr lang="en-US" altLang="zh-TW" sz="2400" dirty="0" smtClean="0"/>
          </a:p>
          <a:p>
            <a:pPr marL="0" indent="0">
              <a:buNone/>
            </a:pPr>
            <a:r>
              <a:rPr lang="en-US" altLang="zh-TW" sz="2400" b="1" dirty="0"/>
              <a:t>The layout must be the same as the </a:t>
            </a:r>
            <a:r>
              <a:rPr lang="en-US" altLang="zh-TW" sz="2400" b="1" dirty="0" smtClean="0"/>
              <a:t>right figures.</a:t>
            </a:r>
          </a:p>
          <a:p>
            <a:pPr marL="0" indent="0">
              <a:buNone/>
            </a:pPr>
            <a:endParaRPr lang="en-US" altLang="zh-TW" sz="2400" dirty="0" smtClean="0"/>
          </a:p>
          <a:p>
            <a:pPr marL="0" indent="0">
              <a:buNone/>
            </a:pPr>
            <a:r>
              <a:rPr lang="en-US" altLang="zh-TW" sz="2400" dirty="0" smtClean="0"/>
              <a:t>The trajectory curve must be green.</a:t>
            </a:r>
          </a:p>
          <a:p>
            <a:pPr marL="0" indent="0">
              <a:buNone/>
            </a:pPr>
            <a:r>
              <a:rPr lang="en-US" altLang="zh-TW" sz="2400" dirty="0"/>
              <a:t>The acceleration curve must be </a:t>
            </a:r>
            <a:r>
              <a:rPr lang="en-US" altLang="zh-TW" sz="2400" dirty="0" smtClean="0"/>
              <a:t>black.</a:t>
            </a:r>
            <a:endParaRPr lang="en-US" altLang="zh-TW" sz="2400" dirty="0"/>
          </a:p>
          <a:p>
            <a:pPr marL="0" indent="0">
              <a:buNone/>
            </a:pPr>
            <a:r>
              <a:rPr lang="en-US" altLang="zh-TW" sz="2400" dirty="0" smtClean="0"/>
              <a:t>The speed </a:t>
            </a:r>
            <a:r>
              <a:rPr lang="en-US" altLang="zh-TW" sz="2400" dirty="0"/>
              <a:t>curve must be </a:t>
            </a:r>
            <a:r>
              <a:rPr lang="en-US" altLang="zh-TW" sz="2400" dirty="0" smtClean="0"/>
              <a:t>blue.</a:t>
            </a:r>
          </a:p>
          <a:p>
            <a:pPr marL="0" indent="0">
              <a:buNone/>
            </a:pPr>
            <a:r>
              <a:rPr lang="en-US" altLang="zh-TW" sz="2400" dirty="0"/>
              <a:t>The </a:t>
            </a:r>
            <a:r>
              <a:rPr lang="en-US" altLang="zh-TW" sz="2400" dirty="0" smtClean="0"/>
              <a:t>distance </a:t>
            </a:r>
            <a:r>
              <a:rPr lang="en-US" altLang="zh-TW" sz="2400" dirty="0"/>
              <a:t>curve must be </a:t>
            </a:r>
            <a:r>
              <a:rPr lang="en-US" altLang="zh-TW" sz="2400" dirty="0" smtClean="0"/>
              <a:t>red.</a:t>
            </a:r>
            <a:endParaRPr lang="en-US" altLang="zh-TW" sz="2400" dirty="0"/>
          </a:p>
          <a:p>
            <a:pPr marL="0" indent="0">
              <a:buNone/>
            </a:pPr>
            <a:endParaRPr lang="en-US" altLang="zh-TW" sz="2400" dirty="0"/>
          </a:p>
          <a:p>
            <a:pPr marL="0" indent="0">
              <a:buNone/>
            </a:pPr>
            <a:endParaRPr lang="en-US" altLang="zh-TW" sz="2400" dirty="0" smtClean="0"/>
          </a:p>
          <a:p>
            <a:pPr marL="0" indent="0">
              <a:buNone/>
            </a:pPr>
            <a:endParaRPr lang="en-US" altLang="zh-TW" sz="2400" dirty="0"/>
          </a:p>
          <a:p>
            <a:pPr marL="0" indent="0">
              <a:buNone/>
            </a:pPr>
            <a:endParaRPr lang="en-US" altLang="zh-TW" sz="2400" dirty="0" smtClean="0"/>
          </a:p>
          <a:p>
            <a:pPr marL="0" indent="0">
              <a:buNone/>
            </a:pPr>
            <a:endParaRPr lang="zh-TW" altLang="en-US" sz="2400" dirty="0"/>
          </a:p>
        </p:txBody>
      </p:sp>
      <p:sp>
        <p:nvSpPr>
          <p:cNvPr id="7" name="TextBox 6"/>
          <p:cNvSpPr txBox="1"/>
          <p:nvPr/>
        </p:nvSpPr>
        <p:spPr>
          <a:xfrm>
            <a:off x="9418246" y="3561403"/>
            <a:ext cx="1288814" cy="400110"/>
          </a:xfrm>
          <a:prstGeom prst="rect">
            <a:avLst/>
          </a:prstGeom>
          <a:noFill/>
        </p:spPr>
        <p:txBody>
          <a:bodyPr wrap="none" rtlCol="0">
            <a:spAutoFit/>
          </a:bodyPr>
          <a:lstStyle/>
          <a:p>
            <a:r>
              <a:rPr lang="en-US" sz="2000" dirty="0" smtClean="0"/>
              <a:t>Mode Two</a:t>
            </a:r>
            <a:endParaRPr lang="en-US" sz="2000" dirty="0"/>
          </a:p>
        </p:txBody>
      </p:sp>
      <p:sp>
        <p:nvSpPr>
          <p:cNvPr id="9" name="Rectangle 8"/>
          <p:cNvSpPr/>
          <p:nvPr/>
        </p:nvSpPr>
        <p:spPr>
          <a:xfrm>
            <a:off x="8581627" y="5383459"/>
            <a:ext cx="1202509" cy="400110"/>
          </a:xfrm>
          <a:prstGeom prst="rect">
            <a:avLst/>
          </a:prstGeom>
        </p:spPr>
        <p:txBody>
          <a:bodyPr wrap="none">
            <a:spAutoFit/>
          </a:bodyPr>
          <a:lstStyle/>
          <a:p>
            <a:r>
              <a:rPr lang="en-US" altLang="zh-TW" sz="2000" dirty="0"/>
              <a:t>trajectory</a:t>
            </a:r>
            <a:endParaRPr lang="en-US" sz="2000" dirty="0"/>
          </a:p>
        </p:txBody>
      </p:sp>
      <p:grpSp>
        <p:nvGrpSpPr>
          <p:cNvPr id="15" name="Group 14"/>
          <p:cNvGrpSpPr/>
          <p:nvPr/>
        </p:nvGrpSpPr>
        <p:grpSpPr>
          <a:xfrm>
            <a:off x="8343101" y="162238"/>
            <a:ext cx="3442630" cy="3290839"/>
            <a:chOff x="7880693" y="232687"/>
            <a:chExt cx="3442630" cy="3290839"/>
          </a:xfrm>
        </p:grpSpPr>
        <p:pic>
          <p:nvPicPr>
            <p:cNvPr id="14" name="Picture 13"/>
            <p:cNvPicPr>
              <a:picLocks noChangeAspect="1"/>
            </p:cNvPicPr>
            <p:nvPr/>
          </p:nvPicPr>
          <p:blipFill rotWithShape="1">
            <a:blip r:embed="rId3"/>
            <a:srcRect l="32857" t="20159" r="36952" b="34635"/>
            <a:stretch/>
          </p:blipFill>
          <p:spPr>
            <a:xfrm>
              <a:off x="7880693" y="623897"/>
              <a:ext cx="3442630" cy="2899629"/>
            </a:xfrm>
            <a:prstGeom prst="rect">
              <a:avLst/>
            </a:prstGeom>
          </p:spPr>
        </p:pic>
        <p:sp>
          <p:nvSpPr>
            <p:cNvPr id="5" name="TextBox 4"/>
            <p:cNvSpPr txBox="1"/>
            <p:nvPr/>
          </p:nvSpPr>
          <p:spPr>
            <a:xfrm>
              <a:off x="8955838" y="232687"/>
              <a:ext cx="1292341" cy="400110"/>
            </a:xfrm>
            <a:prstGeom prst="rect">
              <a:avLst/>
            </a:prstGeom>
            <a:noFill/>
          </p:spPr>
          <p:txBody>
            <a:bodyPr wrap="none" rtlCol="0">
              <a:spAutoFit/>
            </a:bodyPr>
            <a:lstStyle/>
            <a:p>
              <a:r>
                <a:rPr lang="en-US" sz="2000" dirty="0" smtClean="0"/>
                <a:t>Mode One</a:t>
              </a:r>
              <a:endParaRPr lang="en-US" sz="2000" dirty="0"/>
            </a:p>
          </p:txBody>
        </p:sp>
        <p:sp>
          <p:nvSpPr>
            <p:cNvPr id="8" name="Rectangle 7"/>
            <p:cNvSpPr/>
            <p:nvPr/>
          </p:nvSpPr>
          <p:spPr>
            <a:xfrm>
              <a:off x="8119219" y="2228324"/>
              <a:ext cx="1202509" cy="400110"/>
            </a:xfrm>
            <a:prstGeom prst="rect">
              <a:avLst/>
            </a:prstGeom>
          </p:spPr>
          <p:txBody>
            <a:bodyPr wrap="none">
              <a:spAutoFit/>
            </a:bodyPr>
            <a:lstStyle/>
            <a:p>
              <a:r>
                <a:rPr lang="en-US" altLang="zh-TW" sz="2000" dirty="0"/>
                <a:t>trajectory</a:t>
              </a:r>
              <a:endParaRPr lang="en-US" sz="2000" dirty="0"/>
            </a:p>
          </p:txBody>
        </p:sp>
        <p:sp>
          <p:nvSpPr>
            <p:cNvPr id="10" name="Rectangle 9"/>
            <p:cNvSpPr/>
            <p:nvPr/>
          </p:nvSpPr>
          <p:spPr>
            <a:xfrm>
              <a:off x="10131541" y="795874"/>
              <a:ext cx="829073" cy="400110"/>
            </a:xfrm>
            <a:prstGeom prst="rect">
              <a:avLst/>
            </a:prstGeom>
          </p:spPr>
          <p:txBody>
            <a:bodyPr wrap="none">
              <a:spAutoFit/>
            </a:bodyPr>
            <a:lstStyle/>
            <a:p>
              <a:r>
                <a:rPr lang="en-US" altLang="zh-TW" sz="2000" dirty="0" smtClean="0"/>
                <a:t>Speed</a:t>
              </a:r>
              <a:endParaRPr lang="en-US" sz="2000" dirty="0"/>
            </a:p>
          </p:txBody>
        </p:sp>
        <p:sp>
          <p:nvSpPr>
            <p:cNvPr id="11" name="Rectangle 10"/>
            <p:cNvSpPr/>
            <p:nvPr/>
          </p:nvSpPr>
          <p:spPr>
            <a:xfrm>
              <a:off x="10040101" y="2480535"/>
              <a:ext cx="1135632" cy="400110"/>
            </a:xfrm>
            <a:prstGeom prst="rect">
              <a:avLst/>
            </a:prstGeom>
          </p:spPr>
          <p:txBody>
            <a:bodyPr wrap="none">
              <a:spAutoFit/>
            </a:bodyPr>
            <a:lstStyle/>
            <a:p>
              <a:r>
                <a:rPr lang="en-US" altLang="zh-TW" sz="2000" dirty="0" smtClean="0"/>
                <a:t>Distance </a:t>
              </a:r>
              <a:endParaRPr lang="en-US" sz="2000" dirty="0"/>
            </a:p>
          </p:txBody>
        </p:sp>
      </p:grpSp>
      <p:sp>
        <p:nvSpPr>
          <p:cNvPr id="12" name="Rectangle 11"/>
          <p:cNvSpPr/>
          <p:nvPr/>
        </p:nvSpPr>
        <p:spPr>
          <a:xfrm>
            <a:off x="10548927" y="5857428"/>
            <a:ext cx="829073" cy="400110"/>
          </a:xfrm>
          <a:prstGeom prst="rect">
            <a:avLst/>
          </a:prstGeom>
        </p:spPr>
        <p:txBody>
          <a:bodyPr wrap="none">
            <a:spAutoFit/>
          </a:bodyPr>
          <a:lstStyle/>
          <a:p>
            <a:r>
              <a:rPr lang="en-US" altLang="zh-TW" sz="2000" dirty="0" smtClean="0"/>
              <a:t>Speed</a:t>
            </a:r>
            <a:endParaRPr lang="en-US" sz="2000" dirty="0"/>
          </a:p>
        </p:txBody>
      </p:sp>
      <p:sp>
        <p:nvSpPr>
          <p:cNvPr id="13" name="Rectangle 12"/>
          <p:cNvSpPr/>
          <p:nvPr/>
        </p:nvSpPr>
        <p:spPr>
          <a:xfrm>
            <a:off x="10323087" y="4271992"/>
            <a:ext cx="1462644" cy="400110"/>
          </a:xfrm>
          <a:prstGeom prst="rect">
            <a:avLst/>
          </a:prstGeom>
        </p:spPr>
        <p:txBody>
          <a:bodyPr wrap="none">
            <a:spAutoFit/>
          </a:bodyPr>
          <a:lstStyle/>
          <a:p>
            <a:r>
              <a:rPr lang="en-US" altLang="zh-TW" sz="2000" dirty="0" smtClean="0"/>
              <a:t>acceleration</a:t>
            </a:r>
            <a:endParaRPr lang="en-US" sz="2000" dirty="0"/>
          </a:p>
        </p:txBody>
      </p:sp>
      <p:sp>
        <p:nvSpPr>
          <p:cNvPr id="17" name="Slide Number Placeholder 16"/>
          <p:cNvSpPr>
            <a:spLocks noGrp="1"/>
          </p:cNvSpPr>
          <p:nvPr>
            <p:ph type="sldNum" sz="quarter" idx="12"/>
          </p:nvPr>
        </p:nvSpPr>
        <p:spPr>
          <a:xfrm>
            <a:off x="9448800" y="6556140"/>
            <a:ext cx="2743200" cy="365125"/>
          </a:xfrm>
        </p:spPr>
        <p:txBody>
          <a:bodyPr/>
          <a:lstStyle/>
          <a:p>
            <a:fld id="{40DE4E08-6C90-446D-89F5-3B3453EADC24}" type="slidenum">
              <a:rPr lang="en-US" smtClean="0"/>
              <a:t>18</a:t>
            </a:fld>
            <a:endParaRPr lang="en-US" dirty="0"/>
          </a:p>
        </p:txBody>
      </p:sp>
    </p:spTree>
    <p:extLst>
      <p:ext uri="{BB962C8B-B14F-4D97-AF65-F5344CB8AC3E}">
        <p14:creationId xmlns:p14="http://schemas.microsoft.com/office/powerpoint/2010/main" val="2836953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9" y="-17625"/>
            <a:ext cx="12113941" cy="1325563"/>
          </a:xfrm>
        </p:spPr>
        <p:txBody>
          <a:bodyPr>
            <a:normAutofit/>
          </a:bodyPr>
          <a:lstStyle/>
          <a:p>
            <a:r>
              <a:rPr lang="en-US" sz="4000" dirty="0" smtClean="0"/>
              <a:t>Problem 2.3. Mode One</a:t>
            </a:r>
            <a:endParaRPr lang="en-US" sz="4000" dirty="0"/>
          </a:p>
        </p:txBody>
      </p:sp>
      <p:sp>
        <p:nvSpPr>
          <p:cNvPr id="6" name="內容版面配置區 2"/>
          <p:cNvSpPr>
            <a:spLocks noGrp="1"/>
          </p:cNvSpPr>
          <p:nvPr>
            <p:ph idx="1"/>
          </p:nvPr>
        </p:nvSpPr>
        <p:spPr>
          <a:xfrm>
            <a:off x="243816" y="1151821"/>
            <a:ext cx="11782425" cy="5266481"/>
          </a:xfrm>
        </p:spPr>
        <p:txBody>
          <a:bodyPr>
            <a:normAutofit/>
          </a:bodyPr>
          <a:lstStyle/>
          <a:p>
            <a:pPr marL="0" indent="0">
              <a:buNone/>
            </a:pPr>
            <a:endParaRPr lang="en-US" altLang="zh-TW" sz="2400" dirty="0" smtClean="0"/>
          </a:p>
          <a:p>
            <a:pPr marL="0" indent="0">
              <a:buNone/>
            </a:pPr>
            <a:endParaRPr lang="en-US" altLang="zh-TW" sz="2400" dirty="0"/>
          </a:p>
          <a:p>
            <a:pPr marL="0" indent="0">
              <a:buNone/>
            </a:pPr>
            <a:endParaRPr lang="en-US" altLang="zh-TW" sz="2400" dirty="0" smtClean="0"/>
          </a:p>
          <a:p>
            <a:pPr marL="0" indent="0">
              <a:buNone/>
            </a:pPr>
            <a:endParaRPr lang="en-US" altLang="zh-TW" sz="2400" dirty="0"/>
          </a:p>
          <a:p>
            <a:pPr marL="0" indent="0">
              <a:buNone/>
            </a:pPr>
            <a:endParaRPr lang="en-US" altLang="zh-TW" sz="2400" dirty="0" smtClean="0"/>
          </a:p>
          <a:p>
            <a:pPr marL="0" indent="0">
              <a:buNone/>
            </a:pPr>
            <a:endParaRPr lang="zh-TW" altLang="en-US" sz="2400" dirty="0"/>
          </a:p>
        </p:txBody>
      </p:sp>
      <p:pic>
        <p:nvPicPr>
          <p:cNvPr id="5" name="Picture 4"/>
          <p:cNvPicPr>
            <a:picLocks noChangeAspect="1"/>
          </p:cNvPicPr>
          <p:nvPr/>
        </p:nvPicPr>
        <p:blipFill rotWithShape="1">
          <a:blip r:embed="rId2"/>
          <a:srcRect l="32857" t="20159" r="36952" b="34635"/>
          <a:stretch/>
        </p:blipFill>
        <p:spPr>
          <a:xfrm>
            <a:off x="5370286" y="1037427"/>
            <a:ext cx="6821714" cy="5745736"/>
          </a:xfrm>
          <a:prstGeom prst="rect">
            <a:avLst/>
          </a:prstGeom>
        </p:spPr>
      </p:pic>
      <p:sp>
        <p:nvSpPr>
          <p:cNvPr id="7" name="Rectangle 6"/>
          <p:cNvSpPr/>
          <p:nvPr/>
        </p:nvSpPr>
        <p:spPr>
          <a:xfrm>
            <a:off x="243815" y="1624325"/>
            <a:ext cx="4960711" cy="3046988"/>
          </a:xfrm>
          <a:prstGeom prst="rect">
            <a:avLst/>
          </a:prstGeom>
        </p:spPr>
        <p:txBody>
          <a:bodyPr wrap="square">
            <a:spAutoFit/>
          </a:bodyPr>
          <a:lstStyle/>
          <a:p>
            <a:r>
              <a:rPr lang="en-US" sz="2400" dirty="0" smtClean="0"/>
              <a:t>Label the x-axis and y-axis properly.</a:t>
            </a:r>
          </a:p>
          <a:p>
            <a:endParaRPr lang="en-US" altLang="zh-TW" sz="2400" dirty="0" smtClean="0"/>
          </a:p>
          <a:p>
            <a:r>
              <a:rPr lang="en-US" altLang="zh-TW" sz="2400" dirty="0" smtClean="0"/>
              <a:t>Use the following labels:</a:t>
            </a:r>
          </a:p>
          <a:p>
            <a:endParaRPr lang="en-US" altLang="zh-TW" sz="2400" dirty="0"/>
          </a:p>
          <a:p>
            <a:r>
              <a:rPr lang="en-US" altLang="zh-TW" sz="2400" dirty="0" smtClean="0"/>
              <a:t>Speed curve (km/s) and Distance (km)</a:t>
            </a:r>
          </a:p>
          <a:p>
            <a:endParaRPr lang="en-US" altLang="zh-TW" sz="2400" dirty="0"/>
          </a:p>
          <a:p>
            <a:r>
              <a:rPr lang="en-US" altLang="zh-TW" sz="2400" dirty="0" smtClean="0"/>
              <a:t>The x-axis refers to the number of simulation time steps.</a:t>
            </a:r>
            <a:endParaRPr lang="en-US" altLang="zh-TW" sz="2400" dirty="0"/>
          </a:p>
        </p:txBody>
      </p:sp>
      <p:sp>
        <p:nvSpPr>
          <p:cNvPr id="8" name="Slide Number Placeholder 7"/>
          <p:cNvSpPr>
            <a:spLocks noGrp="1"/>
          </p:cNvSpPr>
          <p:nvPr>
            <p:ph type="sldNum" sz="quarter" idx="12"/>
          </p:nvPr>
        </p:nvSpPr>
        <p:spPr>
          <a:xfrm>
            <a:off x="9448800" y="6492875"/>
            <a:ext cx="2743200" cy="365125"/>
          </a:xfrm>
        </p:spPr>
        <p:txBody>
          <a:bodyPr/>
          <a:lstStyle/>
          <a:p>
            <a:fld id="{40DE4E08-6C90-446D-89F5-3B3453EADC24}" type="slidenum">
              <a:rPr lang="en-US" smtClean="0"/>
              <a:t>19</a:t>
            </a:fld>
            <a:endParaRPr lang="en-US" dirty="0"/>
          </a:p>
        </p:txBody>
      </p:sp>
    </p:spTree>
    <p:extLst>
      <p:ext uri="{BB962C8B-B14F-4D97-AF65-F5344CB8AC3E}">
        <p14:creationId xmlns:p14="http://schemas.microsoft.com/office/powerpoint/2010/main" val="8678141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Templates</a:t>
            </a:r>
            <a:endParaRPr lang="en-US" dirty="0"/>
          </a:p>
        </p:txBody>
      </p:sp>
      <p:sp>
        <p:nvSpPr>
          <p:cNvPr id="3" name="Content Placeholder 2"/>
          <p:cNvSpPr>
            <a:spLocks noGrp="1"/>
          </p:cNvSpPr>
          <p:nvPr>
            <p:ph idx="1"/>
          </p:nvPr>
        </p:nvSpPr>
        <p:spPr/>
        <p:txBody>
          <a:bodyPr/>
          <a:lstStyle/>
          <a:p>
            <a:r>
              <a:rPr lang="en-US" dirty="0" smtClean="0"/>
              <a:t>If there are templates in the folder, you can </a:t>
            </a:r>
            <a:r>
              <a:rPr lang="en-US" smtClean="0"/>
              <a:t>use it (them) </a:t>
            </a:r>
            <a:r>
              <a:rPr lang="en-US" dirty="0" smtClean="0"/>
              <a:t>or you can write on your own.</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2</a:t>
            </a:fld>
            <a:endParaRPr lang="en-US"/>
          </a:p>
        </p:txBody>
      </p:sp>
    </p:spTree>
    <p:extLst>
      <p:ext uri="{BB962C8B-B14F-4D97-AF65-F5344CB8AC3E}">
        <p14:creationId xmlns:p14="http://schemas.microsoft.com/office/powerpoint/2010/main" val="2605465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9" y="-17625"/>
            <a:ext cx="12113941" cy="1325563"/>
          </a:xfrm>
        </p:spPr>
        <p:txBody>
          <a:bodyPr>
            <a:normAutofit/>
          </a:bodyPr>
          <a:lstStyle/>
          <a:p>
            <a:r>
              <a:rPr lang="en-US" sz="4000" dirty="0" smtClean="0"/>
              <a:t>Problem 2.3. Mode Two</a:t>
            </a:r>
            <a:endParaRPr lang="en-US" sz="4000" dirty="0"/>
          </a:p>
        </p:txBody>
      </p:sp>
      <p:sp>
        <p:nvSpPr>
          <p:cNvPr id="6" name="內容版面配置區 2"/>
          <p:cNvSpPr>
            <a:spLocks noGrp="1"/>
          </p:cNvSpPr>
          <p:nvPr>
            <p:ph idx="1"/>
          </p:nvPr>
        </p:nvSpPr>
        <p:spPr>
          <a:xfrm>
            <a:off x="243816" y="1151821"/>
            <a:ext cx="11782425" cy="5266481"/>
          </a:xfrm>
        </p:spPr>
        <p:txBody>
          <a:bodyPr>
            <a:normAutofit/>
          </a:bodyPr>
          <a:lstStyle/>
          <a:p>
            <a:pPr marL="0" indent="0">
              <a:buNone/>
            </a:pPr>
            <a:endParaRPr lang="en-US" altLang="zh-TW" sz="2400" dirty="0" smtClean="0"/>
          </a:p>
          <a:p>
            <a:pPr marL="0" indent="0">
              <a:buNone/>
            </a:pPr>
            <a:endParaRPr lang="en-US" altLang="zh-TW" sz="2400" dirty="0"/>
          </a:p>
          <a:p>
            <a:pPr marL="0" indent="0">
              <a:buNone/>
            </a:pPr>
            <a:endParaRPr lang="en-US" altLang="zh-TW" sz="2400" dirty="0" smtClean="0"/>
          </a:p>
          <a:p>
            <a:pPr marL="0" indent="0">
              <a:buNone/>
            </a:pPr>
            <a:endParaRPr lang="en-US" altLang="zh-TW" sz="2400" dirty="0"/>
          </a:p>
          <a:p>
            <a:pPr marL="0" indent="0">
              <a:buNone/>
            </a:pPr>
            <a:endParaRPr lang="en-US" altLang="zh-TW" sz="2400" dirty="0" smtClean="0"/>
          </a:p>
          <a:p>
            <a:pPr marL="0" indent="0">
              <a:buNone/>
            </a:pPr>
            <a:endParaRPr lang="zh-TW" altLang="en-US" sz="2400" dirty="0"/>
          </a:p>
        </p:txBody>
      </p:sp>
      <p:sp>
        <p:nvSpPr>
          <p:cNvPr id="5" name="Rectangle 4"/>
          <p:cNvSpPr/>
          <p:nvPr/>
        </p:nvSpPr>
        <p:spPr>
          <a:xfrm>
            <a:off x="243815" y="1624325"/>
            <a:ext cx="5383936" cy="3416320"/>
          </a:xfrm>
          <a:prstGeom prst="rect">
            <a:avLst/>
          </a:prstGeom>
        </p:spPr>
        <p:txBody>
          <a:bodyPr wrap="square">
            <a:spAutoFit/>
          </a:bodyPr>
          <a:lstStyle/>
          <a:p>
            <a:r>
              <a:rPr lang="en-US" sz="2400" dirty="0" smtClean="0"/>
              <a:t>Label the x-axis and y-axis properly.</a:t>
            </a:r>
          </a:p>
          <a:p>
            <a:endParaRPr lang="en-US" altLang="zh-TW" sz="2400" dirty="0" smtClean="0"/>
          </a:p>
          <a:p>
            <a:r>
              <a:rPr lang="en-US" altLang="zh-TW" sz="2400" dirty="0" smtClean="0"/>
              <a:t>Use the following labels:</a:t>
            </a:r>
          </a:p>
          <a:p>
            <a:endParaRPr lang="en-US" altLang="zh-TW" sz="2400" dirty="0"/>
          </a:p>
          <a:p>
            <a:r>
              <a:rPr lang="en-US" altLang="zh-TW" sz="2400" dirty="0" smtClean="0"/>
              <a:t>Acceleration (km/s2) and Speed (km/s).</a:t>
            </a:r>
          </a:p>
          <a:p>
            <a:endParaRPr lang="en-US" altLang="zh-TW" sz="2400" dirty="0"/>
          </a:p>
          <a:p>
            <a:r>
              <a:rPr lang="en-US" altLang="zh-TW" sz="2400" dirty="0"/>
              <a:t>The x-axis refers to the number of simulation time steps.</a:t>
            </a:r>
          </a:p>
          <a:p>
            <a:endParaRPr lang="en-US" altLang="zh-TW" sz="2400" dirty="0"/>
          </a:p>
        </p:txBody>
      </p:sp>
      <p:pic>
        <p:nvPicPr>
          <p:cNvPr id="4" name="Picture 3"/>
          <p:cNvPicPr>
            <a:picLocks noChangeAspect="1"/>
          </p:cNvPicPr>
          <p:nvPr/>
        </p:nvPicPr>
        <p:blipFill rotWithShape="1">
          <a:blip r:embed="rId2"/>
          <a:srcRect l="35333" t="13894" r="35047" b="42085"/>
          <a:stretch/>
        </p:blipFill>
        <p:spPr>
          <a:xfrm>
            <a:off x="5793510" y="1151821"/>
            <a:ext cx="6232731" cy="5210644"/>
          </a:xfrm>
          <a:prstGeom prst="rect">
            <a:avLst/>
          </a:prstGeom>
        </p:spPr>
      </p:pic>
      <p:sp>
        <p:nvSpPr>
          <p:cNvPr id="7" name="Slide Number Placeholder 6"/>
          <p:cNvSpPr>
            <a:spLocks noGrp="1"/>
          </p:cNvSpPr>
          <p:nvPr>
            <p:ph type="sldNum" sz="quarter" idx="12"/>
          </p:nvPr>
        </p:nvSpPr>
        <p:spPr/>
        <p:txBody>
          <a:bodyPr/>
          <a:lstStyle/>
          <a:p>
            <a:fld id="{40DE4E08-6C90-446D-89F5-3B3453EADC24}" type="slidenum">
              <a:rPr lang="en-US" smtClean="0"/>
              <a:t>20</a:t>
            </a:fld>
            <a:endParaRPr lang="en-US"/>
          </a:p>
        </p:txBody>
      </p:sp>
    </p:spTree>
    <p:extLst>
      <p:ext uri="{BB962C8B-B14F-4D97-AF65-F5344CB8AC3E}">
        <p14:creationId xmlns:p14="http://schemas.microsoft.com/office/powerpoint/2010/main" val="32991899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59" y="-17625"/>
            <a:ext cx="12113941" cy="1325563"/>
          </a:xfrm>
        </p:spPr>
        <p:txBody>
          <a:bodyPr>
            <a:normAutofit/>
          </a:bodyPr>
          <a:lstStyle/>
          <a:p>
            <a:r>
              <a:rPr lang="en-US" sz="4000" dirty="0" smtClean="0"/>
              <a:t>Problem 2.3. Planet</a:t>
            </a:r>
            <a:endParaRPr lang="en-US" sz="4000" dirty="0"/>
          </a:p>
        </p:txBody>
      </p:sp>
      <p:sp>
        <p:nvSpPr>
          <p:cNvPr id="6" name="內容版面配置區 2"/>
          <p:cNvSpPr>
            <a:spLocks noGrp="1"/>
          </p:cNvSpPr>
          <p:nvPr>
            <p:ph idx="1"/>
          </p:nvPr>
        </p:nvSpPr>
        <p:spPr>
          <a:xfrm>
            <a:off x="209549" y="1307938"/>
            <a:ext cx="11782425" cy="5266481"/>
          </a:xfrm>
        </p:spPr>
        <p:txBody>
          <a:bodyPr>
            <a:normAutofit/>
          </a:bodyPr>
          <a:lstStyle/>
          <a:p>
            <a:pPr marL="0" indent="0">
              <a:buNone/>
            </a:pPr>
            <a:r>
              <a:rPr lang="en-US" dirty="0" smtClean="0"/>
              <a:t>You must use a callback function to handle the key events.</a:t>
            </a:r>
          </a:p>
        </p:txBody>
      </p:sp>
      <p:sp>
        <p:nvSpPr>
          <p:cNvPr id="3" name="Slide Number Placeholder 2"/>
          <p:cNvSpPr>
            <a:spLocks noGrp="1"/>
          </p:cNvSpPr>
          <p:nvPr>
            <p:ph type="sldNum" sz="quarter" idx="12"/>
          </p:nvPr>
        </p:nvSpPr>
        <p:spPr/>
        <p:txBody>
          <a:bodyPr/>
          <a:lstStyle/>
          <a:p>
            <a:fld id="{40DE4E08-6C90-446D-89F5-3B3453EADC24}" type="slidenum">
              <a:rPr lang="en-US" smtClean="0"/>
              <a:t>21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361987496"/>
              </p:ext>
            </p:extLst>
          </p:nvPr>
        </p:nvGraphicFramePr>
        <p:xfrm>
          <a:off x="361172" y="1979612"/>
          <a:ext cx="11386327" cy="3641408"/>
        </p:xfrm>
        <a:graphic>
          <a:graphicData uri="http://schemas.openxmlformats.org/drawingml/2006/table">
            <a:tbl>
              <a:tblPr firstRow="1" bandRow="1">
                <a:tableStyleId>{5C22544A-7EE6-4342-B048-85BDC9FD1C3A}</a:tableStyleId>
              </a:tblPr>
              <a:tblGrid>
                <a:gridCol w="1231137">
                  <a:extLst>
                    <a:ext uri="{9D8B030D-6E8A-4147-A177-3AD203B41FA5}">
                      <a16:colId xmlns:a16="http://schemas.microsoft.com/office/drawing/2014/main" val="181224740"/>
                    </a:ext>
                  </a:extLst>
                </a:gridCol>
                <a:gridCol w="10155190">
                  <a:extLst>
                    <a:ext uri="{9D8B030D-6E8A-4147-A177-3AD203B41FA5}">
                      <a16:colId xmlns:a16="http://schemas.microsoft.com/office/drawing/2014/main" val="2323366578"/>
                    </a:ext>
                  </a:extLst>
                </a:gridCol>
              </a:tblGrid>
              <a:tr h="370840">
                <a:tc>
                  <a:txBody>
                    <a:bodyPr/>
                    <a:lstStyle/>
                    <a:p>
                      <a:r>
                        <a:rPr lang="en-US" sz="2800" dirty="0" smtClean="0"/>
                        <a:t>Key</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smtClean="0"/>
                        <a:t>Purpose</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4715289"/>
                  </a:ext>
                </a:extLst>
              </a:tr>
              <a:tr h="715328">
                <a:tc>
                  <a:txBody>
                    <a:bodyPr/>
                    <a:lstStyle/>
                    <a:p>
                      <a:r>
                        <a:rPr lang="en-US" sz="2800" dirty="0" smtClean="0"/>
                        <a:t>‘enter’</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smtClean="0"/>
                        <a:t>Enter the simulation loop. After that, it is not used.</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7616739"/>
                  </a:ext>
                </a:extLst>
              </a:tr>
              <a:tr h="370840">
                <a:tc>
                  <a:txBody>
                    <a:bodyPr/>
                    <a:lstStyle/>
                    <a:p>
                      <a:r>
                        <a:rPr lang="en-US" sz="2800" dirty="0" smtClean="0"/>
                        <a:t>‘q’</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2800" dirty="0" smtClean="0"/>
                        <a:t>Show student ID and name</a:t>
                      </a:r>
                      <a:r>
                        <a:rPr lang="en-US" altLang="zh-TW" sz="2800" baseline="0" dirty="0" smtClean="0"/>
                        <a:t> on the console window</a:t>
                      </a:r>
                      <a:r>
                        <a:rPr lang="en-US" altLang="zh-TW" sz="2800" dirty="0" smtClean="0"/>
                        <a:t>. Then quit the program</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4866111"/>
                  </a:ext>
                </a:extLst>
              </a:tr>
              <a:tr h="370840">
                <a:tc>
                  <a:txBody>
                    <a:bodyPr/>
                    <a:lstStyle/>
                    <a:p>
                      <a:r>
                        <a:rPr lang="en-US" sz="2800" dirty="0" smtClean="0"/>
                        <a:t>‘s’</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Pause or continue the simulation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6708136"/>
                  </a:ext>
                </a:extLst>
              </a:tr>
              <a:tr h="370840">
                <a:tc>
                  <a:txBody>
                    <a:bodyPr/>
                    <a:lstStyle/>
                    <a:p>
                      <a:r>
                        <a:rPr lang="en-US" sz="2800" dirty="0" smtClean="0"/>
                        <a:t>‘space’</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Press the spacebar to switch between the two display modes (mode switching)</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7633924"/>
                  </a:ext>
                </a:extLst>
              </a:tr>
            </a:tbl>
          </a:graphicData>
        </a:graphic>
      </p:graphicFrame>
    </p:spTree>
    <p:extLst>
      <p:ext uri="{BB962C8B-B14F-4D97-AF65-F5344CB8AC3E}">
        <p14:creationId xmlns:p14="http://schemas.microsoft.com/office/powerpoint/2010/main" val="31099329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events</a:t>
            </a:r>
            <a:endParaRPr lang="en-US" dirty="0"/>
          </a:p>
        </p:txBody>
      </p:sp>
      <p:sp>
        <p:nvSpPr>
          <p:cNvPr id="3" name="Content Placeholder 2"/>
          <p:cNvSpPr>
            <a:spLocks noGrp="1"/>
          </p:cNvSpPr>
          <p:nvPr>
            <p:ph idx="1"/>
          </p:nvPr>
        </p:nvSpPr>
        <p:spPr>
          <a:xfrm>
            <a:off x="388256" y="1877980"/>
            <a:ext cx="4386943" cy="4351338"/>
          </a:xfrm>
          <a:ln>
            <a:solidFill>
              <a:schemeClr val="accent1"/>
            </a:solidFill>
          </a:ln>
        </p:spPr>
        <p:txBody>
          <a:bodyPr>
            <a:normAutofit/>
          </a:bodyPr>
          <a:lstStyle/>
          <a:p>
            <a:pPr marL="0" indent="0">
              <a:buNone/>
            </a:pPr>
            <a:r>
              <a:rPr lang="en-US" sz="2000">
                <a:latin typeface="Courier New" panose="02070309020205020404" pitchFamily="49" charset="0"/>
                <a:cs typeface="Courier New" panose="02070309020205020404" pitchFamily="49" charset="0"/>
              </a:rPr>
              <a:t>global key_pressed_quit;</a:t>
            </a:r>
          </a:p>
          <a:p>
            <a:pPr marL="0" indent="0">
              <a:buNone/>
            </a:pPr>
            <a:r>
              <a:rPr lang="en-US" sz="2000">
                <a:latin typeface="Courier New" panose="02070309020205020404" pitchFamily="49" charset="0"/>
                <a:cs typeface="Courier New" panose="02070309020205020404" pitchFamily="49" charset="0"/>
              </a:rPr>
              <a:t>global key_pressed_mode;</a:t>
            </a:r>
          </a:p>
          <a:p>
            <a:pPr marL="0" indent="0">
              <a:buNone/>
            </a:pPr>
            <a:r>
              <a:rPr lang="en-US" sz="2000">
                <a:latin typeface="Courier New" panose="02070309020205020404" pitchFamily="49" charset="0"/>
                <a:cs typeface="Courier New" panose="02070309020205020404" pitchFamily="49" charset="0"/>
              </a:rPr>
              <a:t>global key_pressed_enter;</a:t>
            </a:r>
          </a:p>
          <a:p>
            <a:pPr marL="0" indent="0">
              <a:buNone/>
            </a:pPr>
            <a:r>
              <a:rPr lang="en-US" sz="2000">
                <a:latin typeface="Courier New" panose="02070309020205020404" pitchFamily="49" charset="0"/>
                <a:cs typeface="Courier New" panose="02070309020205020404" pitchFamily="49" charset="0"/>
              </a:rPr>
              <a:t>global key_pressed_stop;</a:t>
            </a:r>
          </a:p>
          <a:p>
            <a:pPr marL="0" indent="0">
              <a:buNone/>
            </a:pPr>
            <a:r>
              <a:rPr lang="en-US" sz="2000">
                <a:latin typeface="Courier New" panose="02070309020205020404" pitchFamily="49" charset="0"/>
                <a:cs typeface="Courier New" panose="02070309020205020404" pitchFamily="49" charset="0"/>
              </a:rPr>
              <a:t>key_pressed_enter = false;</a:t>
            </a:r>
          </a:p>
          <a:p>
            <a:pPr marL="0" indent="0">
              <a:buNone/>
            </a:pPr>
            <a:r>
              <a:rPr lang="en-US" sz="2000">
                <a:latin typeface="Courier New" panose="02070309020205020404" pitchFamily="49" charset="0"/>
                <a:cs typeface="Courier New" panose="02070309020205020404" pitchFamily="49" charset="0"/>
              </a:rPr>
              <a:t>key_pressed_stop = false;</a:t>
            </a:r>
          </a:p>
          <a:p>
            <a:pPr marL="0" indent="0">
              <a:buNone/>
            </a:pPr>
            <a:r>
              <a:rPr lang="en-US" sz="2000">
                <a:latin typeface="Courier New" panose="02070309020205020404" pitchFamily="49" charset="0"/>
                <a:cs typeface="Courier New" panose="02070309020205020404" pitchFamily="49" charset="0"/>
              </a:rPr>
              <a:t>key_pressed_mode = true;</a:t>
            </a:r>
          </a:p>
          <a:p>
            <a:pPr marL="0" indent="0">
              <a:buNone/>
            </a:pPr>
            <a:r>
              <a:rPr lang="en-US" sz="2000">
                <a:latin typeface="Courier New" panose="02070309020205020404" pitchFamily="49" charset="0"/>
                <a:cs typeface="Courier New" panose="02070309020205020404" pitchFamily="49" charset="0"/>
              </a:rPr>
              <a:t>key_pressed_quit = false;</a:t>
            </a:r>
          </a:p>
        </p:txBody>
      </p:sp>
      <p:sp>
        <p:nvSpPr>
          <p:cNvPr id="5" name="Rectangle 4"/>
          <p:cNvSpPr/>
          <p:nvPr/>
        </p:nvSpPr>
        <p:spPr>
          <a:xfrm>
            <a:off x="5011057" y="597007"/>
            <a:ext cx="6801094" cy="5632311"/>
          </a:xfrm>
          <a:prstGeom prst="rect">
            <a:avLst/>
          </a:prstGeom>
          <a:ln>
            <a:solidFill>
              <a:schemeClr val="accent1"/>
            </a:solidFill>
          </a:ln>
        </p:spPr>
        <p:txBody>
          <a:bodyPr wrap="square">
            <a:spAutoFit/>
          </a:bodyPr>
          <a:lstStyle/>
          <a:p>
            <a:r>
              <a:rPr lang="en-US" dirty="0" smtClean="0"/>
              <a:t>You can use the following code for your solution.</a:t>
            </a:r>
          </a:p>
          <a:p>
            <a:endParaRPr lang="en-US" dirty="0" smtClean="0"/>
          </a:p>
          <a:p>
            <a:r>
              <a:rPr lang="en-US" dirty="0" smtClean="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m_KeyCallBack_planet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src,event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event.Key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global </a:t>
            </a:r>
            <a:r>
              <a:rPr lang="en-US" dirty="0" err="1">
                <a:latin typeface="Courier New" panose="02070309020205020404" pitchFamily="49" charset="0"/>
                <a:cs typeface="Courier New" panose="02070309020205020404" pitchFamily="49" charset="0"/>
              </a:rPr>
              <a:t>key_pressed_quit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global </a:t>
            </a:r>
            <a:r>
              <a:rPr lang="en-US" dirty="0" err="1">
                <a:latin typeface="Courier New" panose="02070309020205020404" pitchFamily="49" charset="0"/>
                <a:cs typeface="Courier New" panose="02070309020205020404" pitchFamily="49" charset="0"/>
              </a:rPr>
              <a:t>key_pressed_enter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global </a:t>
            </a:r>
            <a:r>
              <a:rPr lang="en-US" dirty="0" err="1">
                <a:latin typeface="Courier New" panose="02070309020205020404" pitchFamily="49" charset="0"/>
                <a:cs typeface="Courier New" panose="02070309020205020404" pitchFamily="49" charset="0"/>
              </a:rPr>
              <a:t>key_pressed_mode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global </a:t>
            </a:r>
            <a:r>
              <a:rPr lang="en-US" dirty="0" err="1">
                <a:latin typeface="Courier New" panose="02070309020205020404" pitchFamily="49" charset="0"/>
                <a:cs typeface="Courier New" panose="02070309020205020404" pitchFamily="49" charset="0"/>
              </a:rPr>
              <a:t>key_pressed_stop</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switch(</a:t>
            </a:r>
            <a:r>
              <a:rPr lang="en-US" dirty="0" err="1">
                <a:latin typeface="Courier New" panose="02070309020205020404" pitchFamily="49" charset="0"/>
                <a:cs typeface="Courier New" panose="02070309020205020404" pitchFamily="49" charset="0"/>
              </a:rPr>
              <a:t>event.Key</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case 'return'</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case 'q'</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case 's'</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case </a:t>
            </a:r>
            <a:r>
              <a:rPr lang="en-US" dirty="0" smtClean="0">
                <a:latin typeface="Courier New" panose="02070309020205020404" pitchFamily="49" charset="0"/>
                <a:cs typeface="Courier New" panose="02070309020205020404" pitchFamily="49" charset="0"/>
              </a:rPr>
              <a:t>'space‘</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key_pressed_mode</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key_pressed_mode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otherwise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end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end</a:t>
            </a:r>
          </a:p>
        </p:txBody>
      </p:sp>
      <p:sp>
        <p:nvSpPr>
          <p:cNvPr id="6" name="Slide Number Placeholder 5"/>
          <p:cNvSpPr>
            <a:spLocks noGrp="1"/>
          </p:cNvSpPr>
          <p:nvPr>
            <p:ph type="sldNum" sz="quarter" idx="12"/>
          </p:nvPr>
        </p:nvSpPr>
        <p:spPr/>
        <p:txBody>
          <a:bodyPr/>
          <a:lstStyle/>
          <a:p>
            <a:fld id="{40DE4E08-6C90-446D-89F5-3B3453EADC24}" type="slidenum">
              <a:rPr lang="en-US" smtClean="0"/>
              <a:t>22</a:t>
            </a:fld>
            <a:endParaRPr lang="en-US"/>
          </a:p>
        </p:txBody>
      </p:sp>
    </p:spTree>
    <p:extLst>
      <p:ext uri="{BB962C8B-B14F-4D97-AF65-F5344CB8AC3E}">
        <p14:creationId xmlns:p14="http://schemas.microsoft.com/office/powerpoint/2010/main" val="678442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625"/>
            <a:ext cx="10515600" cy="1325563"/>
          </a:xfrm>
        </p:spPr>
        <p:txBody>
          <a:bodyPr/>
          <a:lstStyle/>
          <a:p>
            <a:r>
              <a:rPr lang="en-US" dirty="0" smtClean="0"/>
              <a:t>Problem 2.3</a:t>
            </a:r>
            <a:endParaRPr lang="en-US" dirty="0"/>
          </a:p>
        </p:txBody>
      </p:sp>
      <p:sp>
        <p:nvSpPr>
          <p:cNvPr id="6" name="內容版面配置區 2"/>
          <p:cNvSpPr>
            <a:spLocks noGrp="1"/>
          </p:cNvSpPr>
          <p:nvPr>
            <p:ph idx="1"/>
          </p:nvPr>
        </p:nvSpPr>
        <p:spPr>
          <a:xfrm>
            <a:off x="838200" y="1307938"/>
            <a:ext cx="5069114" cy="5266481"/>
          </a:xfrm>
        </p:spPr>
        <p:txBody>
          <a:bodyPr>
            <a:normAutofit fontScale="85000" lnSpcReduction="20000"/>
          </a:bodyPr>
          <a:lstStyle/>
          <a:p>
            <a:pPr marL="0" indent="0">
              <a:buNone/>
            </a:pPr>
            <a:r>
              <a:rPr lang="en-US" altLang="zh-TW" dirty="0"/>
              <a:t>Draw the trajectory of the planet</a:t>
            </a:r>
            <a:r>
              <a:rPr lang="en-US" altLang="zh-TW" dirty="0" smtClean="0"/>
              <a:t>. The planet must be rotating around the origin (0,0) at the beginning. </a:t>
            </a:r>
          </a:p>
          <a:p>
            <a:pPr marL="0" indent="0">
              <a:buNone/>
            </a:pPr>
            <a:endParaRPr lang="en-US" altLang="zh-TW" dirty="0" smtClean="0"/>
          </a:p>
          <a:p>
            <a:pPr marL="0" indent="0">
              <a:buNone/>
            </a:pPr>
            <a:r>
              <a:rPr lang="en-US" altLang="zh-TW" b="1" dirty="0" smtClean="0"/>
              <a:t>Must use </a:t>
            </a:r>
          </a:p>
          <a:p>
            <a:pPr marL="0" indent="0">
              <a:buNone/>
            </a:pPr>
            <a:r>
              <a:rPr lang="pt-BR" dirty="0"/>
              <a:t>axis</a:t>
            </a:r>
            <a:r>
              <a:rPr lang="pt-BR" dirty="0" smtClean="0"/>
              <a:t>( [-</a:t>
            </a:r>
            <a:r>
              <a:rPr lang="pt-BR" dirty="0"/>
              <a:t>50 50 -50 50</a:t>
            </a:r>
            <a:r>
              <a:rPr lang="pt-BR" dirty="0" smtClean="0"/>
              <a:t>] );</a:t>
            </a:r>
            <a:endParaRPr lang="en-US" altLang="zh-TW" dirty="0" smtClean="0"/>
          </a:p>
          <a:p>
            <a:pPr marL="0" indent="0">
              <a:buNone/>
            </a:pPr>
            <a:r>
              <a:rPr lang="en-US" altLang="zh-TW" dirty="0" err="1" smtClean="0"/>
              <a:t>pbaspect</a:t>
            </a:r>
            <a:r>
              <a:rPr lang="en-US" altLang="zh-TW" dirty="0" smtClean="0"/>
              <a:t>( [1 1 1] ).</a:t>
            </a:r>
          </a:p>
          <a:p>
            <a:pPr marL="0" indent="0">
              <a:buNone/>
            </a:pPr>
            <a:endParaRPr lang="en-US" altLang="zh-TW" dirty="0"/>
          </a:p>
          <a:p>
            <a:pPr marL="0" indent="0">
              <a:buNone/>
            </a:pPr>
            <a:r>
              <a:rPr lang="en-US" altLang="zh-TW" dirty="0" smtClean="0"/>
              <a:t>Draw N recent sample points of the trajectory of the planet. The N points must be drawn clearly. Use markers to draw the points. Set the marker size as 25.</a:t>
            </a:r>
          </a:p>
          <a:p>
            <a:pPr marL="0" indent="0">
              <a:buNone/>
            </a:pPr>
            <a:endParaRPr lang="en-US" altLang="zh-TW" dirty="0"/>
          </a:p>
          <a:p>
            <a:pPr marL="0" indent="0">
              <a:buNone/>
            </a:pPr>
            <a:r>
              <a:rPr lang="en-US" altLang="zh-TW" b="1" dirty="0" smtClean="0"/>
              <a:t>Here, N is 4.</a:t>
            </a:r>
            <a:endParaRPr lang="zh-TW" altLang="en-US" b="1" dirty="0"/>
          </a:p>
          <a:p>
            <a:pPr marL="0" indent="0">
              <a:buNone/>
            </a:pPr>
            <a:endParaRPr lang="en-US" altLang="zh-TW" dirty="0" smtClean="0"/>
          </a:p>
          <a:p>
            <a:pPr marL="0" indent="0">
              <a:buNone/>
            </a:pPr>
            <a:endParaRPr lang="en-US" altLang="zh-TW" dirty="0" smtClean="0"/>
          </a:p>
        </p:txBody>
      </p:sp>
      <p:pic>
        <p:nvPicPr>
          <p:cNvPr id="3" name="Picture 2"/>
          <p:cNvPicPr>
            <a:picLocks noChangeAspect="1"/>
          </p:cNvPicPr>
          <p:nvPr/>
        </p:nvPicPr>
        <p:blipFill rotWithShape="1">
          <a:blip r:embed="rId2"/>
          <a:srcRect l="10952" t="19820" r="52572" b="16010"/>
          <a:stretch/>
        </p:blipFill>
        <p:spPr>
          <a:xfrm>
            <a:off x="5907314" y="484634"/>
            <a:ext cx="6154056" cy="6089785"/>
          </a:xfrm>
          <a:prstGeom prst="rect">
            <a:avLst/>
          </a:prstGeom>
        </p:spPr>
      </p:pic>
      <p:sp>
        <p:nvSpPr>
          <p:cNvPr id="5" name="Slide Number Placeholder 4"/>
          <p:cNvSpPr>
            <a:spLocks noGrp="1"/>
          </p:cNvSpPr>
          <p:nvPr>
            <p:ph type="sldNum" sz="quarter" idx="12"/>
          </p:nvPr>
        </p:nvSpPr>
        <p:spPr/>
        <p:txBody>
          <a:bodyPr/>
          <a:lstStyle/>
          <a:p>
            <a:fld id="{40DE4E08-6C90-446D-89F5-3B3453EADC24}" type="slidenum">
              <a:rPr lang="en-US" smtClean="0"/>
              <a:t>23</a:t>
            </a:fld>
            <a:endParaRPr lang="en-US"/>
          </a:p>
        </p:txBody>
      </p:sp>
    </p:spTree>
    <p:extLst>
      <p:ext uri="{BB962C8B-B14F-4D97-AF65-F5344CB8AC3E}">
        <p14:creationId xmlns:p14="http://schemas.microsoft.com/office/powerpoint/2010/main" val="28770794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96207" y="340112"/>
            <a:ext cx="5055373" cy="584775"/>
          </a:xfrm>
          <a:prstGeom prst="rect">
            <a:avLst/>
          </a:prstGeom>
          <a:noFill/>
        </p:spPr>
        <p:txBody>
          <a:bodyPr wrap="square" rtlCol="0">
            <a:spAutoFit/>
          </a:bodyPr>
          <a:lstStyle/>
          <a:p>
            <a:r>
              <a:rPr lang="en-US" sz="3200" dirty="0" smtClean="0"/>
              <a:t>Play to see the animation.</a:t>
            </a:r>
            <a:endParaRPr lang="en-US" sz="3200" dirty="0"/>
          </a:p>
        </p:txBody>
      </p:sp>
      <p:sp>
        <p:nvSpPr>
          <p:cNvPr id="6" name="Title 1"/>
          <p:cNvSpPr>
            <a:spLocks noGrp="1"/>
          </p:cNvSpPr>
          <p:nvPr>
            <p:ph type="title"/>
          </p:nvPr>
        </p:nvSpPr>
        <p:spPr>
          <a:xfrm>
            <a:off x="838200" y="0"/>
            <a:ext cx="10515600" cy="1325563"/>
          </a:xfrm>
        </p:spPr>
        <p:txBody>
          <a:bodyPr/>
          <a:lstStyle/>
          <a:p>
            <a:r>
              <a:rPr lang="en-US" dirty="0" smtClean="0"/>
              <a:t>Problem 2.3</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24</a:t>
            </a:fld>
            <a:endParaRPr lang="en-US"/>
          </a:p>
        </p:txBody>
      </p:sp>
      <p:pic>
        <p:nvPicPr>
          <p:cNvPr id="3" name="03_plan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221" t="31011" r="49413" b="24435"/>
          <a:stretch/>
        </p:blipFill>
        <p:spPr>
          <a:xfrm>
            <a:off x="2442118" y="941920"/>
            <a:ext cx="7002965" cy="5779555"/>
          </a:xfrm>
          <a:prstGeom prst="rect">
            <a:avLst/>
          </a:prstGeom>
        </p:spPr>
      </p:pic>
    </p:spTree>
    <p:extLst>
      <p:ext uri="{BB962C8B-B14F-4D97-AF65-F5344CB8AC3E}">
        <p14:creationId xmlns:p14="http://schemas.microsoft.com/office/powerpoint/2010/main" val="292202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205743"/>
            <a:ext cx="10515600" cy="1325563"/>
          </a:xfrm>
        </p:spPr>
        <p:txBody>
          <a:bodyPr>
            <a:normAutofit/>
          </a:bodyPr>
          <a:lstStyle/>
          <a:p>
            <a:r>
              <a:rPr lang="en-US" sz="4000" dirty="0" smtClean="0"/>
              <a:t>(25pt) Problem 2.3. Marking scheme</a:t>
            </a:r>
            <a:endParaRPr lang="en-US" sz="4000" dirty="0"/>
          </a:p>
        </p:txBody>
      </p:sp>
      <p:sp>
        <p:nvSpPr>
          <p:cNvPr id="3" name="Content Placeholder 2"/>
          <p:cNvSpPr>
            <a:spLocks noGrp="1"/>
          </p:cNvSpPr>
          <p:nvPr>
            <p:ph idx="1"/>
          </p:nvPr>
        </p:nvSpPr>
        <p:spPr>
          <a:xfrm>
            <a:off x="249833" y="950234"/>
            <a:ext cx="7945677" cy="5412466"/>
          </a:xfrm>
        </p:spPr>
        <p:txBody>
          <a:bodyPr>
            <a:noAutofit/>
          </a:bodyPr>
          <a:lstStyle/>
          <a:p>
            <a:r>
              <a:rPr lang="en-US" sz="2000" dirty="0" smtClean="0"/>
              <a:t>[2pt] The trajectory curve of the planet is correct.</a:t>
            </a:r>
          </a:p>
          <a:p>
            <a:r>
              <a:rPr lang="en-US" sz="2000" dirty="0" smtClean="0"/>
              <a:t>[1pt</a:t>
            </a:r>
            <a:r>
              <a:rPr lang="en-US" sz="2000" dirty="0"/>
              <a:t>] </a:t>
            </a:r>
            <a:r>
              <a:rPr lang="en-US" sz="2000" dirty="0" smtClean="0"/>
              <a:t>The most recent four points are shown clearly.</a:t>
            </a:r>
          </a:p>
          <a:p>
            <a:r>
              <a:rPr lang="en-US" sz="2000" dirty="0" smtClean="0"/>
              <a:t>[2+1+1</a:t>
            </a:r>
            <a:r>
              <a:rPr lang="en-US" sz="2000" dirty="0"/>
              <a:t>pt</a:t>
            </a:r>
            <a:r>
              <a:rPr lang="en-US" sz="2000" dirty="0" smtClean="0"/>
              <a:t>] </a:t>
            </a:r>
            <a:r>
              <a:rPr lang="en-US" sz="2000" dirty="0"/>
              <a:t>The </a:t>
            </a:r>
            <a:r>
              <a:rPr lang="en-US" sz="2000" dirty="0" smtClean="0"/>
              <a:t>acceleration </a:t>
            </a:r>
            <a:r>
              <a:rPr lang="en-US" sz="2000" dirty="0"/>
              <a:t>curve is correct. Its color is </a:t>
            </a:r>
            <a:r>
              <a:rPr lang="en-US" sz="2000" dirty="0" smtClean="0"/>
              <a:t>black. </a:t>
            </a:r>
            <a:r>
              <a:rPr lang="en-US" sz="2000" dirty="0"/>
              <a:t>The labels are correct</a:t>
            </a:r>
            <a:r>
              <a:rPr lang="en-US" sz="2000" dirty="0" smtClean="0"/>
              <a:t>.</a:t>
            </a:r>
          </a:p>
          <a:p>
            <a:r>
              <a:rPr lang="en-US" sz="2000" dirty="0"/>
              <a:t>[2+1+1pt] </a:t>
            </a:r>
            <a:r>
              <a:rPr lang="en-US" sz="2000" dirty="0" smtClean="0"/>
              <a:t>The speed curve is correct. Its color is blue. The labels are correct.</a:t>
            </a:r>
          </a:p>
          <a:p>
            <a:r>
              <a:rPr lang="en-US" sz="2000" dirty="0"/>
              <a:t>[2+1+1pt] </a:t>
            </a:r>
            <a:r>
              <a:rPr lang="en-US" sz="2000" dirty="0" smtClean="0"/>
              <a:t>The distance curve is correct. Its color is red</a:t>
            </a:r>
            <a:r>
              <a:rPr lang="en-US" sz="2000" dirty="0"/>
              <a:t>. The labels are correct.</a:t>
            </a:r>
            <a:endParaRPr lang="en-US" sz="2000" dirty="0" smtClean="0"/>
          </a:p>
          <a:p>
            <a:r>
              <a:rPr lang="en-US" sz="2000" dirty="0" smtClean="0"/>
              <a:t>[3+1pt] The four curves are correct and the performance of the program must be interactive.</a:t>
            </a:r>
          </a:p>
          <a:p>
            <a:r>
              <a:rPr lang="en-US" sz="2000" dirty="0" smtClean="0"/>
              <a:t>[3pt] The two display modes can be switched correctly by pressing the spacebar.</a:t>
            </a:r>
          </a:p>
          <a:p>
            <a:r>
              <a:rPr lang="en-US" sz="2000" dirty="0"/>
              <a:t>[</a:t>
            </a:r>
            <a:r>
              <a:rPr lang="en-US" sz="2000" dirty="0" smtClean="0"/>
              <a:t>3pt] All the four key events are handled correctly at any time (enter, pause, quit, mode switching).</a:t>
            </a:r>
          </a:p>
          <a:p>
            <a:r>
              <a:rPr lang="en-US" sz="2000" b="1" dirty="0" smtClean="0"/>
              <a:t>Deduct 5 points if the layout of the plots is incorrect.</a:t>
            </a:r>
          </a:p>
        </p:txBody>
      </p:sp>
      <p:pic>
        <p:nvPicPr>
          <p:cNvPr id="15" name="Picture 14"/>
          <p:cNvPicPr>
            <a:picLocks noChangeAspect="1"/>
          </p:cNvPicPr>
          <p:nvPr/>
        </p:nvPicPr>
        <p:blipFill rotWithShape="1">
          <a:blip r:embed="rId2"/>
          <a:srcRect l="35333" t="13894" r="35047" b="42085"/>
          <a:stretch/>
        </p:blipFill>
        <p:spPr>
          <a:xfrm>
            <a:off x="8343101" y="3912344"/>
            <a:ext cx="3480074" cy="2909387"/>
          </a:xfrm>
          <a:prstGeom prst="rect">
            <a:avLst/>
          </a:prstGeom>
        </p:spPr>
      </p:pic>
      <p:sp>
        <p:nvSpPr>
          <p:cNvPr id="16" name="TextBox 15"/>
          <p:cNvSpPr txBox="1"/>
          <p:nvPr/>
        </p:nvSpPr>
        <p:spPr>
          <a:xfrm>
            <a:off x="9418246" y="3561403"/>
            <a:ext cx="1288814" cy="400110"/>
          </a:xfrm>
          <a:prstGeom prst="rect">
            <a:avLst/>
          </a:prstGeom>
          <a:noFill/>
        </p:spPr>
        <p:txBody>
          <a:bodyPr wrap="none" rtlCol="0">
            <a:spAutoFit/>
          </a:bodyPr>
          <a:lstStyle/>
          <a:p>
            <a:r>
              <a:rPr lang="en-US" sz="2000" dirty="0" smtClean="0"/>
              <a:t>Mode Two</a:t>
            </a:r>
            <a:endParaRPr lang="en-US" sz="2000" dirty="0"/>
          </a:p>
        </p:txBody>
      </p:sp>
      <p:sp>
        <p:nvSpPr>
          <p:cNvPr id="17" name="Rectangle 16"/>
          <p:cNvSpPr/>
          <p:nvPr/>
        </p:nvSpPr>
        <p:spPr>
          <a:xfrm>
            <a:off x="8581627" y="5383459"/>
            <a:ext cx="1202509" cy="400110"/>
          </a:xfrm>
          <a:prstGeom prst="rect">
            <a:avLst/>
          </a:prstGeom>
        </p:spPr>
        <p:txBody>
          <a:bodyPr wrap="none">
            <a:spAutoFit/>
          </a:bodyPr>
          <a:lstStyle/>
          <a:p>
            <a:r>
              <a:rPr lang="en-US" altLang="zh-TW" sz="2000" dirty="0"/>
              <a:t>trajectory</a:t>
            </a:r>
            <a:endParaRPr lang="en-US" sz="2000" dirty="0"/>
          </a:p>
        </p:txBody>
      </p:sp>
      <p:grpSp>
        <p:nvGrpSpPr>
          <p:cNvPr id="18" name="Group 17"/>
          <p:cNvGrpSpPr/>
          <p:nvPr/>
        </p:nvGrpSpPr>
        <p:grpSpPr>
          <a:xfrm>
            <a:off x="8343101" y="162238"/>
            <a:ext cx="3442630" cy="3290839"/>
            <a:chOff x="7880693" y="232687"/>
            <a:chExt cx="3442630" cy="3290839"/>
          </a:xfrm>
        </p:grpSpPr>
        <p:pic>
          <p:nvPicPr>
            <p:cNvPr id="19" name="Picture 18"/>
            <p:cNvPicPr>
              <a:picLocks noChangeAspect="1"/>
            </p:cNvPicPr>
            <p:nvPr/>
          </p:nvPicPr>
          <p:blipFill rotWithShape="1">
            <a:blip r:embed="rId3"/>
            <a:srcRect l="32857" t="20159" r="36952" b="34635"/>
            <a:stretch/>
          </p:blipFill>
          <p:spPr>
            <a:xfrm>
              <a:off x="7880693" y="623897"/>
              <a:ext cx="3442630" cy="2899629"/>
            </a:xfrm>
            <a:prstGeom prst="rect">
              <a:avLst/>
            </a:prstGeom>
          </p:spPr>
        </p:pic>
        <p:sp>
          <p:nvSpPr>
            <p:cNvPr id="20" name="TextBox 19"/>
            <p:cNvSpPr txBox="1"/>
            <p:nvPr/>
          </p:nvSpPr>
          <p:spPr>
            <a:xfrm>
              <a:off x="8955838" y="232687"/>
              <a:ext cx="1292341" cy="400110"/>
            </a:xfrm>
            <a:prstGeom prst="rect">
              <a:avLst/>
            </a:prstGeom>
            <a:noFill/>
          </p:spPr>
          <p:txBody>
            <a:bodyPr wrap="none" rtlCol="0">
              <a:spAutoFit/>
            </a:bodyPr>
            <a:lstStyle/>
            <a:p>
              <a:r>
                <a:rPr lang="en-US" sz="2000" dirty="0" smtClean="0"/>
                <a:t>Mode One</a:t>
              </a:r>
              <a:endParaRPr lang="en-US" sz="2000" dirty="0"/>
            </a:p>
          </p:txBody>
        </p:sp>
        <p:sp>
          <p:nvSpPr>
            <p:cNvPr id="21" name="Rectangle 20"/>
            <p:cNvSpPr/>
            <p:nvPr/>
          </p:nvSpPr>
          <p:spPr>
            <a:xfrm>
              <a:off x="8119219" y="2228324"/>
              <a:ext cx="1202509" cy="400110"/>
            </a:xfrm>
            <a:prstGeom prst="rect">
              <a:avLst/>
            </a:prstGeom>
          </p:spPr>
          <p:txBody>
            <a:bodyPr wrap="none">
              <a:spAutoFit/>
            </a:bodyPr>
            <a:lstStyle/>
            <a:p>
              <a:r>
                <a:rPr lang="en-US" altLang="zh-TW" sz="2000" dirty="0"/>
                <a:t>trajectory</a:t>
              </a:r>
              <a:endParaRPr lang="en-US" sz="2000" dirty="0"/>
            </a:p>
          </p:txBody>
        </p:sp>
        <p:sp>
          <p:nvSpPr>
            <p:cNvPr id="22" name="Rectangle 21"/>
            <p:cNvSpPr/>
            <p:nvPr/>
          </p:nvSpPr>
          <p:spPr>
            <a:xfrm>
              <a:off x="10131541" y="795874"/>
              <a:ext cx="829073" cy="400110"/>
            </a:xfrm>
            <a:prstGeom prst="rect">
              <a:avLst/>
            </a:prstGeom>
          </p:spPr>
          <p:txBody>
            <a:bodyPr wrap="none">
              <a:spAutoFit/>
            </a:bodyPr>
            <a:lstStyle/>
            <a:p>
              <a:r>
                <a:rPr lang="en-US" altLang="zh-TW" sz="2000" dirty="0" smtClean="0"/>
                <a:t>Speed</a:t>
              </a:r>
              <a:endParaRPr lang="en-US" sz="2000" dirty="0"/>
            </a:p>
          </p:txBody>
        </p:sp>
        <p:sp>
          <p:nvSpPr>
            <p:cNvPr id="23" name="Rectangle 22"/>
            <p:cNvSpPr/>
            <p:nvPr/>
          </p:nvSpPr>
          <p:spPr>
            <a:xfrm>
              <a:off x="10040101" y="2480535"/>
              <a:ext cx="1135632" cy="400110"/>
            </a:xfrm>
            <a:prstGeom prst="rect">
              <a:avLst/>
            </a:prstGeom>
          </p:spPr>
          <p:txBody>
            <a:bodyPr wrap="none">
              <a:spAutoFit/>
            </a:bodyPr>
            <a:lstStyle/>
            <a:p>
              <a:r>
                <a:rPr lang="en-US" altLang="zh-TW" sz="2000" dirty="0" smtClean="0"/>
                <a:t>Distance </a:t>
              </a:r>
              <a:endParaRPr lang="en-US" sz="2000" dirty="0"/>
            </a:p>
          </p:txBody>
        </p:sp>
      </p:grpSp>
      <p:sp>
        <p:nvSpPr>
          <p:cNvPr id="24" name="Rectangle 23"/>
          <p:cNvSpPr/>
          <p:nvPr/>
        </p:nvSpPr>
        <p:spPr>
          <a:xfrm>
            <a:off x="10548927" y="5857428"/>
            <a:ext cx="829073" cy="400110"/>
          </a:xfrm>
          <a:prstGeom prst="rect">
            <a:avLst/>
          </a:prstGeom>
        </p:spPr>
        <p:txBody>
          <a:bodyPr wrap="none">
            <a:spAutoFit/>
          </a:bodyPr>
          <a:lstStyle/>
          <a:p>
            <a:r>
              <a:rPr lang="en-US" altLang="zh-TW" sz="2000" dirty="0" smtClean="0"/>
              <a:t>Speed</a:t>
            </a:r>
            <a:endParaRPr lang="en-US" sz="2000" dirty="0"/>
          </a:p>
        </p:txBody>
      </p:sp>
      <p:sp>
        <p:nvSpPr>
          <p:cNvPr id="25" name="Rectangle 24"/>
          <p:cNvSpPr/>
          <p:nvPr/>
        </p:nvSpPr>
        <p:spPr>
          <a:xfrm>
            <a:off x="10323087" y="4271992"/>
            <a:ext cx="1462644" cy="400110"/>
          </a:xfrm>
          <a:prstGeom prst="rect">
            <a:avLst/>
          </a:prstGeom>
        </p:spPr>
        <p:txBody>
          <a:bodyPr wrap="none">
            <a:spAutoFit/>
          </a:bodyPr>
          <a:lstStyle/>
          <a:p>
            <a:r>
              <a:rPr lang="en-US" altLang="zh-TW" sz="2000" dirty="0" smtClean="0"/>
              <a:t>acceleration</a:t>
            </a:r>
            <a:endParaRPr lang="en-US" sz="2000" dirty="0"/>
          </a:p>
        </p:txBody>
      </p:sp>
      <p:sp>
        <p:nvSpPr>
          <p:cNvPr id="5" name="Slide Number Placeholder 4"/>
          <p:cNvSpPr>
            <a:spLocks noGrp="1"/>
          </p:cNvSpPr>
          <p:nvPr>
            <p:ph type="sldNum" sz="quarter" idx="12"/>
          </p:nvPr>
        </p:nvSpPr>
        <p:spPr>
          <a:xfrm>
            <a:off x="9418246" y="6492875"/>
            <a:ext cx="2743200" cy="365125"/>
          </a:xfrm>
        </p:spPr>
        <p:txBody>
          <a:bodyPr/>
          <a:lstStyle/>
          <a:p>
            <a:fld id="{40DE4E08-6C90-446D-89F5-3B3453EADC24}" type="slidenum">
              <a:rPr lang="en-US" smtClean="0"/>
              <a:t>25</a:t>
            </a:fld>
            <a:endParaRPr lang="en-US" dirty="0"/>
          </a:p>
        </p:txBody>
      </p:sp>
    </p:spTree>
    <p:extLst>
      <p:ext uri="{BB962C8B-B14F-4D97-AF65-F5344CB8AC3E}">
        <p14:creationId xmlns:p14="http://schemas.microsoft.com/office/powerpoint/2010/main" val="3128369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34" y="0"/>
            <a:ext cx="11511989" cy="1325563"/>
          </a:xfrm>
        </p:spPr>
        <p:txBody>
          <a:bodyPr>
            <a:normAutofit/>
          </a:bodyPr>
          <a:lstStyle/>
          <a:p>
            <a:r>
              <a:rPr lang="en-US" altLang="zh-TW" sz="4000" dirty="0" smtClean="0"/>
              <a:t>(25 </a:t>
            </a:r>
            <a:r>
              <a:rPr lang="en-US" altLang="zh-TW" sz="4000" dirty="0" err="1" smtClean="0"/>
              <a:t>pt</a:t>
            </a:r>
            <a:r>
              <a:rPr lang="en-US" altLang="zh-TW" sz="4000" dirty="0" smtClean="0"/>
              <a:t>) Problem 2.4. Image manipulation</a:t>
            </a:r>
            <a:endParaRPr lang="en-US" sz="4000" dirty="0"/>
          </a:p>
        </p:txBody>
      </p:sp>
      <p:sp>
        <p:nvSpPr>
          <p:cNvPr id="3" name="Content Placeholder 2"/>
          <p:cNvSpPr>
            <a:spLocks noGrp="1"/>
          </p:cNvSpPr>
          <p:nvPr>
            <p:ph idx="1"/>
          </p:nvPr>
        </p:nvSpPr>
        <p:spPr>
          <a:xfrm>
            <a:off x="409935" y="1014760"/>
            <a:ext cx="10954752" cy="5687123"/>
          </a:xfrm>
        </p:spPr>
        <p:txBody>
          <a:bodyPr>
            <a:normAutofit/>
          </a:bodyPr>
          <a:lstStyle/>
          <a:p>
            <a:pPr marL="0" indent="0">
              <a:buNone/>
            </a:pPr>
            <a:r>
              <a:rPr lang="en-US" altLang="zh-TW" sz="2400" dirty="0"/>
              <a:t>This program </a:t>
            </a:r>
            <a:r>
              <a:rPr lang="en-US" altLang="zh-TW" sz="2400" dirty="0" smtClean="0"/>
              <a:t>manipulates </a:t>
            </a:r>
            <a:r>
              <a:rPr lang="en-US" altLang="zh-TW" sz="2400" dirty="0"/>
              <a:t>the image, </a:t>
            </a:r>
            <a:r>
              <a:rPr lang="en-US" altLang="zh-TW" sz="2400" dirty="0" smtClean="0"/>
              <a:t>tmp.png. </a:t>
            </a:r>
          </a:p>
          <a:p>
            <a:pPr marL="0" indent="0">
              <a:buNone/>
            </a:pPr>
            <a:r>
              <a:rPr lang="en-US" altLang="zh-TW" sz="2400" dirty="0" smtClean="0"/>
              <a:t>Resize </a:t>
            </a:r>
            <a:r>
              <a:rPr lang="en-US" altLang="zh-TW" sz="2400" dirty="0"/>
              <a:t>the image dimension to [640 640].</a:t>
            </a:r>
          </a:p>
          <a:p>
            <a:pPr marL="0" indent="0">
              <a:buNone/>
            </a:pPr>
            <a:r>
              <a:rPr lang="en-US" altLang="zh-TW" sz="2400" dirty="0" smtClean="0"/>
              <a:t>You must press keys to manipulate the image. </a:t>
            </a:r>
          </a:p>
          <a:p>
            <a:pPr marL="0" indent="0">
              <a:buNone/>
            </a:pPr>
            <a:endParaRPr lang="en-US" altLang="zh-TW" sz="2400" dirty="0"/>
          </a:p>
          <a:p>
            <a:pPr marL="0" indent="0">
              <a:buNone/>
            </a:pPr>
            <a:r>
              <a:rPr lang="en-US" altLang="zh-TW" sz="2400" smtClean="0"/>
              <a:t>The </a:t>
            </a:r>
            <a:r>
              <a:rPr lang="en-US" altLang="zh-TW" sz="2400" dirty="0"/>
              <a:t>results must be similar to the results in the demo video.</a:t>
            </a:r>
          </a:p>
          <a:p>
            <a:pPr marL="0" indent="0">
              <a:buNone/>
            </a:pPr>
            <a:r>
              <a:rPr lang="en-US" altLang="zh-TW" sz="2400" b="1" dirty="0" smtClean="0"/>
              <a:t>The effect can be accumulated or not for the operations.</a:t>
            </a:r>
          </a:p>
          <a:p>
            <a:pPr marL="0" indent="0">
              <a:buNone/>
            </a:pPr>
            <a:endParaRPr lang="en-US" altLang="zh-TW" sz="2400" dirty="0"/>
          </a:p>
        </p:txBody>
      </p:sp>
    </p:spTree>
    <p:extLst>
      <p:ext uri="{BB962C8B-B14F-4D97-AF65-F5344CB8AC3E}">
        <p14:creationId xmlns:p14="http://schemas.microsoft.com/office/powerpoint/2010/main" val="9807151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34" y="0"/>
            <a:ext cx="11511989" cy="1325563"/>
          </a:xfrm>
        </p:spPr>
        <p:txBody>
          <a:bodyPr>
            <a:normAutofit/>
          </a:bodyPr>
          <a:lstStyle/>
          <a:p>
            <a:r>
              <a:rPr lang="en-US" altLang="zh-TW" sz="4000" dirty="0" smtClean="0"/>
              <a:t>(25 </a:t>
            </a:r>
            <a:r>
              <a:rPr lang="en-US" altLang="zh-TW" sz="4000" dirty="0" err="1" smtClean="0"/>
              <a:t>pt</a:t>
            </a:r>
            <a:r>
              <a:rPr lang="en-US" altLang="zh-TW" sz="4000" dirty="0" smtClean="0"/>
              <a:t>) Problem 2.4. Image manipulation</a:t>
            </a:r>
            <a:endParaRPr lang="en-US" sz="4000" dirty="0"/>
          </a:p>
        </p:txBody>
      </p:sp>
      <p:sp>
        <p:nvSpPr>
          <p:cNvPr id="3" name="Content Placeholder 2"/>
          <p:cNvSpPr>
            <a:spLocks noGrp="1"/>
          </p:cNvSpPr>
          <p:nvPr>
            <p:ph idx="1"/>
          </p:nvPr>
        </p:nvSpPr>
        <p:spPr>
          <a:xfrm>
            <a:off x="409935" y="1014760"/>
            <a:ext cx="9009156" cy="5687123"/>
          </a:xfrm>
        </p:spPr>
        <p:txBody>
          <a:bodyPr>
            <a:normAutofit/>
          </a:bodyPr>
          <a:lstStyle/>
          <a:p>
            <a:pPr marL="0" indent="0">
              <a:buNone/>
            </a:pPr>
            <a:r>
              <a:rPr lang="en-US" altLang="zh-TW" sz="2000" dirty="0" smtClean="0"/>
              <a:t>The effect can be accumulated or not. You can decide.</a:t>
            </a:r>
            <a:endParaRPr lang="en-US" altLang="zh-TW" sz="2000" dirty="0"/>
          </a:p>
          <a:p>
            <a:pPr marL="0" indent="0">
              <a:buNone/>
            </a:pPr>
            <a:r>
              <a:rPr lang="en-US" altLang="zh-TW" sz="2000" b="1" dirty="0"/>
              <a:t>Show the </a:t>
            </a:r>
            <a:r>
              <a:rPr lang="en-US" altLang="zh-TW" sz="2000" b="1" dirty="0" smtClean="0"/>
              <a:t>key usage for the </a:t>
            </a:r>
            <a:r>
              <a:rPr lang="en-US" altLang="zh-TW" sz="2000" b="1" smtClean="0"/>
              <a:t>six options</a:t>
            </a:r>
            <a:r>
              <a:rPr lang="en-US" altLang="zh-TW" sz="2000" smtClean="0"/>
              <a:t>:</a:t>
            </a:r>
            <a:endParaRPr lang="en-US" altLang="zh-TW" sz="2000" dirty="0"/>
          </a:p>
          <a:p>
            <a:pPr marL="0" indent="0">
              <a:buNone/>
            </a:pPr>
            <a:r>
              <a:rPr lang="en-US" altLang="zh-TW" sz="2000" dirty="0"/>
              <a:t>q) Show student name and ID. Then quit the program</a:t>
            </a:r>
            <a:r>
              <a:rPr lang="en-US" altLang="zh-TW" sz="2000" dirty="0" smtClean="0"/>
              <a:t>. </a:t>
            </a:r>
            <a:r>
              <a:rPr lang="en-US" altLang="zh-TW" sz="2000" b="1" dirty="0">
                <a:solidFill>
                  <a:srgbClr val="C00000"/>
                </a:solidFill>
              </a:rPr>
              <a:t>You must do this item. If not, your score is zero.</a:t>
            </a:r>
            <a:endParaRPr lang="en-US" altLang="zh-TW" sz="2000" b="1" dirty="0" smtClean="0">
              <a:solidFill>
                <a:srgbClr val="C00000"/>
              </a:solidFill>
            </a:endParaRPr>
          </a:p>
          <a:p>
            <a:pPr marL="0" indent="0">
              <a:buNone/>
            </a:pPr>
            <a:r>
              <a:rPr lang="en-US" altLang="zh-TW" sz="2000" dirty="0" smtClean="0"/>
              <a:t>j</a:t>
            </a:r>
            <a:r>
              <a:rPr lang="en-US" altLang="zh-TW" sz="2000" dirty="0"/>
              <a:t>) Enhance the </a:t>
            </a:r>
            <a:r>
              <a:rPr lang="en-US" altLang="zh-TW" sz="2000" dirty="0" smtClean="0"/>
              <a:t>red intensity </a:t>
            </a:r>
            <a:r>
              <a:rPr lang="en-US" altLang="zh-TW" sz="2000" dirty="0"/>
              <a:t>while reduce the </a:t>
            </a:r>
            <a:r>
              <a:rPr lang="en-US" altLang="zh-TW" sz="2000" dirty="0" smtClean="0"/>
              <a:t>green and blue intensities </a:t>
            </a:r>
            <a:r>
              <a:rPr lang="en-US" altLang="zh-TW" sz="2000" dirty="0"/>
              <a:t>in a rectangle. Sweep the rectangle from </a:t>
            </a:r>
            <a:r>
              <a:rPr lang="en-US" altLang="zh-TW" sz="2000" dirty="0" smtClean="0"/>
              <a:t>right </a:t>
            </a:r>
            <a:r>
              <a:rPr lang="en-US" altLang="zh-TW" sz="2000" dirty="0"/>
              <a:t>to </a:t>
            </a:r>
            <a:r>
              <a:rPr lang="en-US" altLang="zh-TW" sz="2000" dirty="0" smtClean="0"/>
              <a:t>left. The rectangle dimension is 320x80</a:t>
            </a:r>
            <a:r>
              <a:rPr lang="en-US" altLang="zh-TW" sz="2000" dirty="0"/>
              <a:t>. After the process, the entire image should be modified correctly</a:t>
            </a:r>
            <a:r>
              <a:rPr lang="en-US" altLang="zh-TW" sz="2000" dirty="0" smtClean="0"/>
              <a:t>.</a:t>
            </a:r>
          </a:p>
          <a:p>
            <a:pPr marL="0" indent="0">
              <a:buNone/>
            </a:pPr>
            <a:endParaRPr lang="en-US" altLang="zh-TW" sz="2000" dirty="0" smtClean="0"/>
          </a:p>
          <a:p>
            <a:pPr marL="0" indent="0">
              <a:buNone/>
            </a:pPr>
            <a:r>
              <a:rPr lang="en-US" altLang="zh-TW" sz="2000" dirty="0" smtClean="0"/>
              <a:t>k) </a:t>
            </a:r>
            <a:r>
              <a:rPr lang="en-US" altLang="zh-TW" sz="2000" dirty="0"/>
              <a:t>Enhance the green and blue intensities while reduce the red intensity in a rectangle. Sweep the rectangle from left to right. The rectangle dimension is 320x80. After the process, the entire image should be modified correctly</a:t>
            </a:r>
            <a:r>
              <a:rPr lang="en-US" altLang="zh-TW" sz="2000" dirty="0" smtClean="0"/>
              <a:t>.</a:t>
            </a:r>
          </a:p>
          <a:p>
            <a:pPr marL="0" indent="0">
              <a:buNone/>
            </a:pPr>
            <a:endParaRPr lang="en-US" altLang="zh-TW" sz="2000" dirty="0"/>
          </a:p>
          <a:p>
            <a:pPr marL="0" indent="0">
              <a:buNone/>
            </a:pPr>
            <a:r>
              <a:rPr lang="en-US" altLang="zh-TW" sz="2000" dirty="0" smtClean="0"/>
              <a:t>n) Show white vertical lines. At least 6 white vertical lines. </a:t>
            </a:r>
            <a:endParaRPr lang="en-US" altLang="zh-TW" sz="2000" dirty="0"/>
          </a:p>
          <a:p>
            <a:pPr marL="0" indent="0">
              <a:buNone/>
            </a:pPr>
            <a:r>
              <a:rPr lang="en-US" altLang="zh-TW" sz="2000" dirty="0" smtClean="0"/>
              <a:t>m) Change to gray color gradually, i.e., an animation.</a:t>
            </a:r>
            <a:endParaRPr lang="en-US" altLang="zh-TW" sz="2000" dirty="0"/>
          </a:p>
          <a:p>
            <a:pPr marL="0" indent="0">
              <a:buNone/>
            </a:pPr>
            <a:r>
              <a:rPr lang="en-US" altLang="zh-TW" sz="2000" dirty="0" smtClean="0"/>
              <a:t>b</a:t>
            </a:r>
            <a:r>
              <a:rPr lang="en-US" altLang="zh-TW" sz="2000" dirty="0"/>
              <a:t>) Turn on or off a spot light on the center. Raise or reduce the intensities of </a:t>
            </a:r>
            <a:r>
              <a:rPr lang="en-US" altLang="zh-TW" sz="2000" dirty="0" smtClean="0"/>
              <a:t>pixels. Produce the result similar to the demo.</a:t>
            </a:r>
          </a:p>
        </p:txBody>
      </p:sp>
      <p:pic>
        <p:nvPicPr>
          <p:cNvPr id="4" name="Picture 3"/>
          <p:cNvPicPr>
            <a:picLocks noChangeAspect="1"/>
          </p:cNvPicPr>
          <p:nvPr/>
        </p:nvPicPr>
        <p:blipFill rotWithShape="1">
          <a:blip r:embed="rId2"/>
          <a:srcRect l="18762" t="16095" r="41333" b="12963"/>
          <a:stretch/>
        </p:blipFill>
        <p:spPr>
          <a:xfrm>
            <a:off x="9652302" y="1450600"/>
            <a:ext cx="2235200" cy="2235200"/>
          </a:xfrm>
          <a:prstGeom prst="rect">
            <a:avLst/>
          </a:prstGeom>
        </p:spPr>
      </p:pic>
      <p:pic>
        <p:nvPicPr>
          <p:cNvPr id="5" name="Picture 4"/>
          <p:cNvPicPr>
            <a:picLocks noChangeAspect="1"/>
          </p:cNvPicPr>
          <p:nvPr/>
        </p:nvPicPr>
        <p:blipFill rotWithShape="1">
          <a:blip r:embed="rId3"/>
          <a:srcRect l="18761" t="15926" r="41143" b="12963"/>
          <a:stretch/>
        </p:blipFill>
        <p:spPr>
          <a:xfrm>
            <a:off x="9652302" y="4310742"/>
            <a:ext cx="2269621" cy="2264229"/>
          </a:xfrm>
          <a:prstGeom prst="rect">
            <a:avLst/>
          </a:prstGeom>
        </p:spPr>
      </p:pic>
      <p:sp>
        <p:nvSpPr>
          <p:cNvPr id="7" name="Rectangle 6"/>
          <p:cNvSpPr/>
          <p:nvPr/>
        </p:nvSpPr>
        <p:spPr>
          <a:xfrm>
            <a:off x="9817494" y="950696"/>
            <a:ext cx="1871218" cy="523220"/>
          </a:xfrm>
          <a:prstGeom prst="rect">
            <a:avLst/>
          </a:prstGeom>
        </p:spPr>
        <p:txBody>
          <a:bodyPr wrap="none">
            <a:spAutoFit/>
          </a:bodyPr>
          <a:lstStyle/>
          <a:p>
            <a:r>
              <a:rPr lang="en-US" altLang="zh-TW" sz="2800" dirty="0" smtClean="0"/>
              <a:t>(b) Turn </a:t>
            </a:r>
            <a:r>
              <a:rPr lang="en-US" altLang="zh-TW" sz="2800" dirty="0"/>
              <a:t>on </a:t>
            </a:r>
            <a:endParaRPr lang="en-US" sz="2800" dirty="0"/>
          </a:p>
        </p:txBody>
      </p:sp>
      <p:sp>
        <p:nvSpPr>
          <p:cNvPr id="8" name="Rectangle 7"/>
          <p:cNvSpPr/>
          <p:nvPr/>
        </p:nvSpPr>
        <p:spPr>
          <a:xfrm>
            <a:off x="9887684" y="3883409"/>
            <a:ext cx="1896545" cy="523220"/>
          </a:xfrm>
          <a:prstGeom prst="rect">
            <a:avLst/>
          </a:prstGeom>
        </p:spPr>
        <p:txBody>
          <a:bodyPr wrap="none">
            <a:spAutoFit/>
          </a:bodyPr>
          <a:lstStyle/>
          <a:p>
            <a:r>
              <a:rPr lang="en-US" altLang="zh-TW" sz="2800" dirty="0" smtClean="0"/>
              <a:t>(b) Turn off </a:t>
            </a:r>
            <a:endParaRPr lang="en-US" sz="2800" dirty="0"/>
          </a:p>
        </p:txBody>
      </p:sp>
    </p:spTree>
    <p:extLst>
      <p:ext uri="{BB962C8B-B14F-4D97-AF65-F5344CB8AC3E}">
        <p14:creationId xmlns:p14="http://schemas.microsoft.com/office/powerpoint/2010/main" val="2436653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49376" y="1318567"/>
            <a:ext cx="2819490" cy="1569660"/>
          </a:xfrm>
          <a:prstGeom prst="rect">
            <a:avLst/>
          </a:prstGeom>
          <a:noFill/>
        </p:spPr>
        <p:txBody>
          <a:bodyPr wrap="square" rtlCol="0">
            <a:spAutoFit/>
          </a:bodyPr>
          <a:lstStyle/>
          <a:p>
            <a:r>
              <a:rPr lang="en-US" sz="3200" dirty="0" smtClean="0"/>
              <a:t>Play to see the animation.</a:t>
            </a:r>
          </a:p>
          <a:p>
            <a:endParaRPr lang="en-US" sz="3200" dirty="0"/>
          </a:p>
        </p:txBody>
      </p:sp>
      <p:pic>
        <p:nvPicPr>
          <p:cNvPr id="7" name="04_image_process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493" t="14703" r="41260" b="13247"/>
          <a:stretch/>
        </p:blipFill>
        <p:spPr>
          <a:xfrm>
            <a:off x="657921" y="221909"/>
            <a:ext cx="6411952" cy="6456760"/>
          </a:xfrm>
          <a:prstGeom prst="rect">
            <a:avLst/>
          </a:prstGeom>
        </p:spPr>
      </p:pic>
      <p:sp>
        <p:nvSpPr>
          <p:cNvPr id="8" name="Rectangle 7"/>
          <p:cNvSpPr/>
          <p:nvPr/>
        </p:nvSpPr>
        <p:spPr>
          <a:xfrm>
            <a:off x="7549376" y="4236792"/>
            <a:ext cx="4282245" cy="1015663"/>
          </a:xfrm>
          <a:prstGeom prst="rect">
            <a:avLst/>
          </a:prstGeom>
        </p:spPr>
        <p:txBody>
          <a:bodyPr wrap="square">
            <a:spAutoFit/>
          </a:bodyPr>
          <a:lstStyle/>
          <a:p>
            <a:r>
              <a:rPr lang="en-US" altLang="zh-TW" sz="2000" dirty="0"/>
              <a:t>The effect can be accumulated or not. </a:t>
            </a:r>
            <a:r>
              <a:rPr lang="en-US" altLang="zh-TW" sz="2000" dirty="0" smtClean="0"/>
              <a:t>You can use the original image and then modify it for each operation.</a:t>
            </a:r>
            <a:endParaRPr lang="en-US" altLang="zh-TW" sz="2000" dirty="0"/>
          </a:p>
        </p:txBody>
      </p:sp>
    </p:spTree>
    <p:extLst>
      <p:ext uri="{BB962C8B-B14F-4D97-AF65-F5344CB8AC3E}">
        <p14:creationId xmlns:p14="http://schemas.microsoft.com/office/powerpoint/2010/main" val="177496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34" y="0"/>
            <a:ext cx="11511989" cy="1325563"/>
          </a:xfrm>
        </p:spPr>
        <p:txBody>
          <a:bodyPr>
            <a:normAutofit/>
          </a:bodyPr>
          <a:lstStyle/>
          <a:p>
            <a:r>
              <a:rPr lang="en-US" altLang="zh-TW" sz="4000" dirty="0" smtClean="0"/>
              <a:t>(25 </a:t>
            </a:r>
            <a:r>
              <a:rPr lang="en-US" altLang="zh-TW" sz="4000" dirty="0" err="1" smtClean="0"/>
              <a:t>pt</a:t>
            </a:r>
            <a:r>
              <a:rPr lang="en-US" altLang="zh-TW" sz="4000" dirty="0" smtClean="0"/>
              <a:t>) Problem 2.4. Marking Scheme</a:t>
            </a:r>
            <a:endParaRPr lang="en-US" sz="4000" dirty="0"/>
          </a:p>
        </p:txBody>
      </p:sp>
      <p:sp>
        <p:nvSpPr>
          <p:cNvPr id="3" name="Content Placeholder 2"/>
          <p:cNvSpPr>
            <a:spLocks noGrp="1"/>
          </p:cNvSpPr>
          <p:nvPr>
            <p:ph idx="1"/>
          </p:nvPr>
        </p:nvSpPr>
        <p:spPr>
          <a:xfrm>
            <a:off x="409935" y="1014760"/>
            <a:ext cx="11216008" cy="5687123"/>
          </a:xfrm>
        </p:spPr>
        <p:txBody>
          <a:bodyPr>
            <a:normAutofit/>
          </a:bodyPr>
          <a:lstStyle/>
          <a:p>
            <a:pPr marL="0" indent="0">
              <a:buNone/>
            </a:pPr>
            <a:r>
              <a:rPr lang="en-US" altLang="zh-TW" sz="2400" dirty="0"/>
              <a:t>[1pt] </a:t>
            </a:r>
            <a:r>
              <a:rPr lang="en-US" altLang="zh-TW" sz="2400" b="1" dirty="0"/>
              <a:t>q)</a:t>
            </a:r>
            <a:r>
              <a:rPr lang="en-US" altLang="zh-TW" sz="2400" dirty="0"/>
              <a:t> Show student name and ID. Then quit the program</a:t>
            </a:r>
            <a:r>
              <a:rPr lang="en-US" altLang="zh-TW" sz="2400" dirty="0" smtClean="0"/>
              <a:t>. You must do this item. If not, your score is zero.</a:t>
            </a:r>
          </a:p>
          <a:p>
            <a:pPr marL="0" indent="0">
              <a:buNone/>
            </a:pPr>
            <a:r>
              <a:rPr lang="en-US" altLang="zh-TW" sz="2400" dirty="0" smtClean="0"/>
              <a:t>[1pt] </a:t>
            </a:r>
            <a:r>
              <a:rPr lang="en-US" altLang="zh-TW" sz="2400" b="1" dirty="0" smtClean="0"/>
              <a:t>Show </a:t>
            </a:r>
            <a:r>
              <a:rPr lang="en-US" altLang="zh-TW" sz="2400" b="1" dirty="0" smtClean="0"/>
              <a:t>the key usage for </a:t>
            </a:r>
            <a:r>
              <a:rPr lang="en-US" altLang="zh-TW" sz="2400" b="1" dirty="0" smtClean="0"/>
              <a:t>all </a:t>
            </a:r>
            <a:r>
              <a:rPr lang="en-US" altLang="zh-TW" sz="2400" b="1" dirty="0" smtClean="0"/>
              <a:t>the </a:t>
            </a:r>
            <a:r>
              <a:rPr lang="en-US" altLang="zh-TW" sz="2400" b="1" dirty="0" smtClean="0"/>
              <a:t>six options </a:t>
            </a:r>
            <a:r>
              <a:rPr lang="en-US" altLang="zh-TW" sz="2400" dirty="0" smtClean="0"/>
              <a:t>on the console window.</a:t>
            </a:r>
          </a:p>
          <a:p>
            <a:pPr marL="0" indent="0">
              <a:buNone/>
            </a:pPr>
            <a:r>
              <a:rPr lang="en-US" altLang="zh-TW" sz="2400" dirty="0" smtClean="0"/>
              <a:t>[5pt] </a:t>
            </a:r>
            <a:r>
              <a:rPr lang="en-US" altLang="zh-TW" sz="2400" b="1" dirty="0" smtClean="0"/>
              <a:t>j</a:t>
            </a:r>
            <a:r>
              <a:rPr lang="en-US" altLang="zh-TW" sz="2400" b="1" dirty="0"/>
              <a:t>) </a:t>
            </a:r>
            <a:r>
              <a:rPr lang="en-US" altLang="zh-TW" sz="2400" dirty="0"/>
              <a:t>Enhance the </a:t>
            </a:r>
            <a:r>
              <a:rPr lang="en-US" altLang="zh-TW" sz="2400" dirty="0" smtClean="0"/>
              <a:t>red intensity </a:t>
            </a:r>
            <a:r>
              <a:rPr lang="en-US" altLang="zh-TW" sz="2400" dirty="0"/>
              <a:t>while reduce the </a:t>
            </a:r>
            <a:r>
              <a:rPr lang="en-US" altLang="zh-TW" sz="2400" dirty="0" smtClean="0"/>
              <a:t>green and blue intensities </a:t>
            </a:r>
            <a:r>
              <a:rPr lang="en-US" altLang="zh-TW" sz="2400" dirty="0"/>
              <a:t>in a rectangle. Sweep the rectangle from </a:t>
            </a:r>
            <a:r>
              <a:rPr lang="en-US" altLang="zh-TW" sz="2400" dirty="0" smtClean="0"/>
              <a:t>right </a:t>
            </a:r>
            <a:r>
              <a:rPr lang="en-US" altLang="zh-TW" sz="2400" dirty="0"/>
              <a:t>to </a:t>
            </a:r>
            <a:r>
              <a:rPr lang="en-US" altLang="zh-TW" sz="2400" dirty="0" smtClean="0"/>
              <a:t>left. The rectangle dimension is 320x80</a:t>
            </a:r>
            <a:r>
              <a:rPr lang="en-US" altLang="zh-TW" sz="2400" dirty="0"/>
              <a:t>. After the process, the entire image should be </a:t>
            </a:r>
            <a:r>
              <a:rPr lang="en-US" altLang="zh-TW" sz="2400" dirty="0" smtClean="0"/>
              <a:t>modified </a:t>
            </a:r>
            <a:r>
              <a:rPr lang="en-US" altLang="zh-TW" sz="2400" dirty="0"/>
              <a:t>correctly</a:t>
            </a:r>
            <a:r>
              <a:rPr lang="en-US" altLang="zh-TW" sz="2400" dirty="0" smtClean="0"/>
              <a:t>.</a:t>
            </a:r>
          </a:p>
          <a:p>
            <a:pPr marL="0" indent="0">
              <a:buNone/>
            </a:pPr>
            <a:r>
              <a:rPr lang="en-US" altLang="zh-TW" sz="2400" dirty="0"/>
              <a:t>[5pt] </a:t>
            </a:r>
            <a:r>
              <a:rPr lang="en-US" altLang="zh-TW" sz="2400" b="1" dirty="0"/>
              <a:t>k</a:t>
            </a:r>
            <a:r>
              <a:rPr lang="en-US" altLang="zh-TW" sz="2400" b="1" dirty="0" smtClean="0"/>
              <a:t>)</a:t>
            </a:r>
            <a:r>
              <a:rPr lang="en-US" altLang="zh-TW" sz="2400" dirty="0" smtClean="0"/>
              <a:t> </a:t>
            </a:r>
            <a:r>
              <a:rPr lang="en-US" altLang="zh-TW" sz="2400" dirty="0"/>
              <a:t>Enhance the green and blue intensities while reduce the red intensity in a rectangle. Sweep the rectangle from left to right. The rectangle dimension is 320x80</a:t>
            </a:r>
            <a:r>
              <a:rPr lang="en-US" altLang="zh-TW" sz="2400" dirty="0" smtClean="0"/>
              <a:t>. After the process, the entire image should be modified correctly.</a:t>
            </a:r>
            <a:endParaRPr lang="en-US" altLang="zh-TW" sz="2400" dirty="0"/>
          </a:p>
          <a:p>
            <a:pPr marL="0" indent="0">
              <a:buNone/>
            </a:pPr>
            <a:r>
              <a:rPr lang="en-US" altLang="zh-TW" sz="2400" dirty="0"/>
              <a:t>[5pt] </a:t>
            </a:r>
            <a:r>
              <a:rPr lang="en-US" altLang="zh-TW" sz="2400" b="1" dirty="0"/>
              <a:t>n</a:t>
            </a:r>
            <a:r>
              <a:rPr lang="en-US" altLang="zh-TW" sz="2400" b="1" dirty="0" smtClean="0"/>
              <a:t>)</a:t>
            </a:r>
            <a:r>
              <a:rPr lang="en-US" altLang="zh-TW" sz="2400" dirty="0" smtClean="0"/>
              <a:t> Show white vertical lines. At least 6 white vertical lines. </a:t>
            </a:r>
            <a:endParaRPr lang="en-US" altLang="zh-TW" sz="2400" dirty="0"/>
          </a:p>
          <a:p>
            <a:pPr marL="0" indent="0">
              <a:buNone/>
            </a:pPr>
            <a:r>
              <a:rPr lang="en-US" altLang="zh-TW" sz="2400" dirty="0" smtClean="0"/>
              <a:t>[4pt</a:t>
            </a:r>
            <a:r>
              <a:rPr lang="en-US" altLang="zh-TW" sz="2400" dirty="0"/>
              <a:t>] </a:t>
            </a:r>
            <a:r>
              <a:rPr lang="en-US" altLang="zh-TW" sz="2400" b="1" dirty="0"/>
              <a:t>m</a:t>
            </a:r>
            <a:r>
              <a:rPr lang="en-US" altLang="zh-TW" sz="2400" b="1" dirty="0" smtClean="0"/>
              <a:t>)</a:t>
            </a:r>
            <a:r>
              <a:rPr lang="en-US" altLang="zh-TW" sz="2400" dirty="0" smtClean="0"/>
              <a:t> Change to gray color gradually. Must be an animation.</a:t>
            </a:r>
            <a:endParaRPr lang="en-US" altLang="zh-TW" sz="2400" dirty="0"/>
          </a:p>
          <a:p>
            <a:pPr marL="0" indent="0">
              <a:buNone/>
            </a:pPr>
            <a:r>
              <a:rPr lang="en-US" altLang="zh-TW" sz="2400" dirty="0" smtClean="0"/>
              <a:t>[4pt</a:t>
            </a:r>
            <a:r>
              <a:rPr lang="en-US" altLang="zh-TW" sz="2400" dirty="0"/>
              <a:t>] </a:t>
            </a:r>
            <a:r>
              <a:rPr lang="en-US" altLang="zh-TW" sz="2400" b="1" dirty="0"/>
              <a:t>b)</a:t>
            </a:r>
            <a:r>
              <a:rPr lang="en-US" altLang="zh-TW" sz="2400" dirty="0"/>
              <a:t> Turn on or off a spot light on the center. Raise or reduce the intensities of </a:t>
            </a:r>
            <a:r>
              <a:rPr lang="en-US" altLang="zh-TW" sz="2400" dirty="0" smtClean="0"/>
              <a:t>pixels. Produce the result similar to the demo.</a:t>
            </a:r>
          </a:p>
        </p:txBody>
      </p:sp>
    </p:spTree>
    <p:extLst>
      <p:ext uri="{BB962C8B-B14F-4D97-AF65-F5344CB8AC3E}">
        <p14:creationId xmlns:p14="http://schemas.microsoft.com/office/powerpoint/2010/main" val="2413101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four questions. You must answer all of them.</a:t>
            </a:r>
          </a:p>
          <a:p>
            <a:pPr marL="0" indent="0">
              <a:buNone/>
            </a:pPr>
            <a:endParaRPr lang="en-US" altLang="zh-TW" dirty="0"/>
          </a:p>
          <a:p>
            <a:pPr marL="0" indent="0">
              <a:buNone/>
            </a:pPr>
            <a:r>
              <a:rPr lang="en-US" altLang="zh-TW" dirty="0" smtClean="0"/>
              <a:t>Each program must be interactive. Deduct 5pt if the program is too slow to run.</a:t>
            </a:r>
            <a:endParaRPr lang="zh-TW" alt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3</a:t>
            </a:fld>
            <a:endParaRPr lang="en-US"/>
          </a:p>
        </p:txBody>
      </p:sp>
    </p:spTree>
    <p:extLst>
      <p:ext uri="{BB962C8B-B14F-4D97-AF65-F5344CB8AC3E}">
        <p14:creationId xmlns:p14="http://schemas.microsoft.com/office/powerpoint/2010/main" val="3517182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30</a:t>
            </a:fld>
            <a:endParaRPr lang="en-US"/>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video/figure</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video/figure may have bugs. The </a:t>
            </a:r>
            <a:r>
              <a:rPr lang="en-US" sz="3200" b="1" smtClean="0">
                <a:solidFill>
                  <a:srgbClr val="C00000"/>
                </a:solidFill>
              </a:rPr>
              <a:t>demo video/figure </a:t>
            </a:r>
            <a:r>
              <a:rPr lang="en-US" sz="3200" b="1" dirty="0" smtClean="0">
                <a:solidFill>
                  <a:srgbClr val="C00000"/>
                </a:solidFill>
              </a:rPr>
              <a:t>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
        <p:nvSpPr>
          <p:cNvPr id="4" name="Slide Number Placeholder 3"/>
          <p:cNvSpPr>
            <a:spLocks noGrp="1"/>
          </p:cNvSpPr>
          <p:nvPr>
            <p:ph type="sldNum" sz="quarter" idx="12"/>
          </p:nvPr>
        </p:nvSpPr>
        <p:spPr/>
        <p:txBody>
          <a:bodyPr/>
          <a:lstStyle/>
          <a:p>
            <a:fld id="{40DE4E08-6C90-446D-89F5-3B3453EADC24}" type="slidenum">
              <a:rPr lang="en-US" smtClean="0"/>
              <a:t>4</a:t>
            </a:fld>
            <a:endParaRPr lang="en-US"/>
          </a:p>
        </p:txBody>
      </p:sp>
    </p:spTree>
    <p:extLst>
      <p:ext uri="{BB962C8B-B14F-4D97-AF65-F5344CB8AC3E}">
        <p14:creationId xmlns:p14="http://schemas.microsoft.com/office/powerpoint/2010/main" val="2511746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10000"/>
          </a:bodyPr>
          <a:lstStyle/>
          <a:p>
            <a:pPr marL="0" indent="0">
              <a:buNone/>
            </a:pPr>
            <a:r>
              <a:rPr lang="en-US" dirty="0" smtClean="0"/>
              <a:t>Write all your programs in a folder. The folder name is mat_midterm02_student_ID. For example, if your ID is 12345678, the folder name is mat_midterm02_12345678.</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m02_X_yourStudentID.m,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m02_3_12345678.m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
        <p:nvSpPr>
          <p:cNvPr id="4" name="Slide Number Placeholder 3"/>
          <p:cNvSpPr>
            <a:spLocks noGrp="1"/>
          </p:cNvSpPr>
          <p:nvPr>
            <p:ph type="sldNum" sz="quarter" idx="12"/>
          </p:nvPr>
        </p:nvSpPr>
        <p:spPr/>
        <p:txBody>
          <a:bodyPr/>
          <a:lstStyle/>
          <a:p>
            <a:fld id="{40DE4E08-6C90-446D-89F5-3B3453EADC24}" type="slidenum">
              <a:rPr lang="en-US" smtClean="0"/>
              <a:t>5</a:t>
            </a:fld>
            <a:endParaRPr lang="en-US"/>
          </a:p>
        </p:txBody>
      </p:sp>
    </p:spTree>
    <p:extLst>
      <p:ext uri="{BB962C8B-B14F-4D97-AF65-F5344CB8AC3E}">
        <p14:creationId xmlns:p14="http://schemas.microsoft.com/office/powerpoint/2010/main" val="15635822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At the top of the file, write down your name, ID, email address, department, and date.</a:t>
            </a:r>
          </a:p>
          <a:p>
            <a:pPr marL="0" indent="0">
              <a:buNone/>
            </a:pPr>
            <a:endParaRPr lang="en-US" dirty="0"/>
          </a:p>
          <a:p>
            <a:pPr marL="0" indent="0">
              <a:buNone/>
            </a:pPr>
            <a:r>
              <a:rPr lang="en-US" dirty="0" smtClean="0"/>
              <a:t>%%%%%%%%%%%%%%%%%%%%%%%%%%%</a:t>
            </a:r>
          </a:p>
          <a:p>
            <a:pPr marL="0" indent="0">
              <a:buNone/>
            </a:pPr>
            <a:r>
              <a:rPr lang="en-US" dirty="0" smtClean="0"/>
              <a:t>% Midterm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6</a:t>
            </a:fld>
            <a:endParaRPr lang="en-US"/>
          </a:p>
        </p:txBody>
      </p:sp>
    </p:spTree>
    <p:extLst>
      <p:ext uri="{BB962C8B-B14F-4D97-AF65-F5344CB8AC3E}">
        <p14:creationId xmlns:p14="http://schemas.microsoft.com/office/powerpoint/2010/main" val="2287585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a:t>disp</a:t>
            </a:r>
            <a:r>
              <a:rPr lang="en-US" dirty="0"/>
              <a:t>('Midterm Problem </a:t>
            </a:r>
            <a:r>
              <a:rPr lang="en-US" dirty="0" smtClean="0"/>
              <a:t>2.1</a:t>
            </a:r>
            <a:r>
              <a:rPr lang="en-US" dirty="0"/>
              <a:t>') 	% show Midterm Problem </a:t>
            </a:r>
            <a:r>
              <a:rPr lang="en-US" dirty="0" smtClean="0"/>
              <a:t>2.1</a:t>
            </a:r>
            <a:endParaRPr lang="en-US" dirty="0"/>
          </a:p>
        </p:txBody>
      </p:sp>
      <p:sp>
        <p:nvSpPr>
          <p:cNvPr id="4" name="Slide Number Placeholder 3"/>
          <p:cNvSpPr>
            <a:spLocks noGrp="1"/>
          </p:cNvSpPr>
          <p:nvPr>
            <p:ph type="sldNum" sz="quarter" idx="12"/>
          </p:nvPr>
        </p:nvSpPr>
        <p:spPr/>
        <p:txBody>
          <a:bodyPr/>
          <a:lstStyle/>
          <a:p>
            <a:fld id="{40DE4E08-6C90-446D-89F5-3B3453EADC24}" type="slidenum">
              <a:rPr lang="en-US" smtClean="0"/>
              <a:t>7</a:t>
            </a:fld>
            <a:endParaRPr lang="en-US"/>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74495" y="-153832"/>
            <a:ext cx="11353800" cy="1325563"/>
          </a:xfrm>
        </p:spPr>
        <p:txBody>
          <a:bodyPr/>
          <a:lstStyle/>
          <a:p>
            <a:r>
              <a:rPr lang="en-US" altLang="zh-TW" dirty="0" smtClean="0"/>
              <a:t>(25pt) </a:t>
            </a:r>
            <a:r>
              <a:rPr lang="en-US" altLang="zh-TW" dirty="0"/>
              <a:t>Problem </a:t>
            </a:r>
            <a:r>
              <a:rPr lang="en-US" altLang="zh-TW" dirty="0" smtClean="0"/>
              <a:t>2.1.  Curve Animation</a:t>
            </a:r>
            <a:endParaRPr lang="en-US" altLang="en-US" sz="1800" dirty="0">
              <a:latin typeface="Arial" panose="020B0604020202020204" pitchFamily="34" charset="0"/>
              <a:cs typeface="Arial" panose="020B0604020202020204" pitchFamily="34" charset="0"/>
            </a:endParaRPr>
          </a:p>
        </p:txBody>
      </p:sp>
      <p:sp>
        <p:nvSpPr>
          <p:cNvPr id="29699" name="Rectangle 2"/>
          <p:cNvSpPr>
            <a:spLocks noChangeArrowheads="1"/>
          </p:cNvSpPr>
          <p:nvPr/>
        </p:nvSpPr>
        <p:spPr bwMode="auto">
          <a:xfrm>
            <a:off x="200722" y="914831"/>
            <a:ext cx="11753385"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400" dirty="0" smtClean="0">
                <a:latin typeface="+mj-lt"/>
                <a:cs typeface="Courier New" panose="02070309020205020404" pitchFamily="49" charset="0"/>
              </a:rPr>
              <a:t>There is one curve. Implement a program to manipulate the curve in two different methods: </a:t>
            </a:r>
            <a:r>
              <a:rPr lang="en-US" altLang="en-US" sz="2400" b="1" dirty="0" smtClean="0">
                <a:latin typeface="+mj-lt"/>
                <a:cs typeface="Courier New" panose="02070309020205020404" pitchFamily="49" charset="0"/>
              </a:rPr>
              <a:t>(1) erase the curve interactively </a:t>
            </a:r>
            <a:r>
              <a:rPr lang="en-US" altLang="en-US" sz="2400" dirty="0" smtClean="0">
                <a:latin typeface="+mj-lt"/>
                <a:cs typeface="Courier New" panose="02070309020205020404" pitchFamily="49" charset="0"/>
              </a:rPr>
              <a:t>and </a:t>
            </a:r>
            <a:r>
              <a:rPr lang="en-US" altLang="en-US" sz="2400" b="1" dirty="0" smtClean="0">
                <a:latin typeface="+mj-lt"/>
                <a:cs typeface="Courier New" panose="02070309020205020404" pitchFamily="49" charset="0"/>
              </a:rPr>
              <a:t>(2) draw it interactively</a:t>
            </a:r>
            <a:r>
              <a:rPr lang="en-US" altLang="en-US" sz="2400" dirty="0" smtClean="0">
                <a:latin typeface="+mj-lt"/>
                <a:cs typeface="Courier New" panose="02070309020205020404" pitchFamily="49" charset="0"/>
              </a:rPr>
              <a:t>. </a:t>
            </a:r>
          </a:p>
          <a:p>
            <a:r>
              <a:rPr lang="en-US" altLang="en-US" sz="2400" dirty="0" smtClean="0">
                <a:latin typeface="+mj-lt"/>
                <a:cs typeface="Courier New" panose="02070309020205020404" pitchFamily="49" charset="0"/>
              </a:rPr>
              <a:t>Furthermore, the drawing speed and erasing speed may not be the same. </a:t>
            </a:r>
            <a:r>
              <a:rPr lang="en-US" sz="2400" dirty="0" smtClean="0">
                <a:latin typeface="+mj-lt"/>
              </a:rPr>
              <a:t>Set </a:t>
            </a:r>
            <a:r>
              <a:rPr lang="en-US" sz="2400" dirty="0">
                <a:latin typeface="+mj-lt"/>
              </a:rPr>
              <a:t>the curve line width to 3</a:t>
            </a:r>
            <a:r>
              <a:rPr lang="en-US" sz="2400" dirty="0" smtClean="0">
                <a:latin typeface="+mj-lt"/>
              </a:rPr>
              <a:t>. </a:t>
            </a:r>
            <a:r>
              <a:rPr lang="en-US" altLang="en-US" sz="2400" dirty="0" smtClean="0">
                <a:latin typeface="+mj-lt"/>
                <a:cs typeface="Courier New" panose="02070309020205020404" pitchFamily="49" charset="0"/>
              </a:rPr>
              <a:t>Use subplot to visualize the results in two different formats:</a:t>
            </a:r>
          </a:p>
          <a:p>
            <a:r>
              <a:rPr lang="en-US" altLang="en-US" sz="2400" dirty="0" smtClean="0">
                <a:latin typeface="+mj-lt"/>
                <a:cs typeface="Courier New" panose="02070309020205020404" pitchFamily="49" charset="0"/>
              </a:rPr>
              <a:t>1) </a:t>
            </a:r>
            <a:r>
              <a:rPr lang="en-US" altLang="en-US" sz="2400" b="1" dirty="0" smtClean="0">
                <a:latin typeface="+mj-lt"/>
                <a:cs typeface="Courier New" panose="02070309020205020404" pitchFamily="49" charset="0"/>
              </a:rPr>
              <a:t>horizonta</a:t>
            </a:r>
            <a:r>
              <a:rPr lang="en-US" altLang="en-US" sz="2400" dirty="0" smtClean="0">
                <a:latin typeface="+mj-lt"/>
                <a:cs typeface="Courier New" panose="02070309020205020404" pitchFamily="49" charset="0"/>
              </a:rPr>
              <a:t>l 2) </a:t>
            </a:r>
            <a:r>
              <a:rPr lang="en-US" altLang="en-US" sz="2400" b="1" dirty="0" smtClean="0">
                <a:latin typeface="+mj-lt"/>
                <a:cs typeface="Courier New" panose="02070309020205020404" pitchFamily="49" charset="0"/>
              </a:rPr>
              <a:t>vertical</a:t>
            </a:r>
          </a:p>
          <a:p>
            <a:r>
              <a:rPr lang="en-US" altLang="en-US" sz="2400" dirty="0" smtClean="0">
                <a:latin typeface="+mj-lt"/>
                <a:cs typeface="Courier New" panose="02070309020205020404" pitchFamily="49" charset="0"/>
              </a:rPr>
              <a:t>Polar Curve: r = </a:t>
            </a:r>
            <a:r>
              <a:rPr lang="en-US" sz="2400" dirty="0" smtClean="0">
                <a:latin typeface="+mj-lt"/>
              </a:rPr>
              <a:t>cos(4x)sin(2x). Let X be the interval of x. X =[-</a:t>
            </a:r>
            <a:r>
              <a:rPr lang="en-US" sz="2400" dirty="0" smtClean="0">
                <a:latin typeface="+mj-lt"/>
                <a:sym typeface="Symbol" panose="05050102010706020507" pitchFamily="18" charset="2"/>
              </a:rPr>
              <a:t>:0.02:</a:t>
            </a:r>
            <a:r>
              <a:rPr lang="en-US" sz="2400" dirty="0" smtClean="0">
                <a:latin typeface="+mj-lt"/>
              </a:rPr>
              <a:t>]. </a:t>
            </a:r>
          </a:p>
          <a:p>
            <a:r>
              <a:rPr lang="en-US" sz="2400" dirty="0" smtClean="0">
                <a:latin typeface="+mj-lt"/>
              </a:rPr>
              <a:t>Let di and </a:t>
            </a:r>
            <a:r>
              <a:rPr lang="en-US" sz="2400" dirty="0" err="1" smtClean="0">
                <a:latin typeface="+mj-lt"/>
              </a:rPr>
              <a:t>dj</a:t>
            </a:r>
            <a:r>
              <a:rPr lang="en-US" sz="2400" dirty="0" smtClean="0">
                <a:latin typeface="+mj-lt"/>
              </a:rPr>
              <a:t> be the increment values for the indices when the curve is erased and drawn, respectively. </a:t>
            </a:r>
          </a:p>
          <a:p>
            <a:endParaRPr lang="en-US" altLang="en-US" sz="2400" dirty="0" smtClean="0">
              <a:latin typeface="+mj-lt"/>
              <a:cs typeface="Courier New" panose="02070309020205020404" pitchFamily="49" charset="0"/>
            </a:endParaRPr>
          </a:p>
          <a:p>
            <a:r>
              <a:rPr lang="en-US" altLang="en-US" sz="2400" b="1" dirty="0">
                <a:latin typeface="+mj-lt"/>
                <a:cs typeface="Courier New" panose="02070309020205020404" pitchFamily="49" charset="0"/>
              </a:rPr>
              <a:t>Method </a:t>
            </a:r>
            <a:r>
              <a:rPr lang="en-US" altLang="en-US" sz="2400" b="1" dirty="0" smtClean="0">
                <a:latin typeface="+mj-lt"/>
                <a:cs typeface="Courier New" panose="02070309020205020404" pitchFamily="49" charset="0"/>
              </a:rPr>
              <a:t>one</a:t>
            </a:r>
            <a:r>
              <a:rPr lang="en-US" altLang="en-US" sz="2400" dirty="0" smtClean="0">
                <a:latin typeface="+mj-lt"/>
                <a:cs typeface="Courier New" panose="02070309020205020404" pitchFamily="49" charset="0"/>
              </a:rPr>
              <a:t>: Erase the curve </a:t>
            </a:r>
            <a:r>
              <a:rPr lang="en-US" altLang="en-US" sz="2400" dirty="0">
                <a:latin typeface="+mj-lt"/>
                <a:cs typeface="Courier New" panose="02070309020205020404" pitchFamily="49" charset="0"/>
              </a:rPr>
              <a:t>interactively. A point is drawn as a circle to erase the curve. The curve color is </a:t>
            </a:r>
            <a:r>
              <a:rPr lang="en-US" sz="2400" dirty="0">
                <a:latin typeface="+mj-lt"/>
              </a:rPr>
              <a:t>[0.0, 0.0, 0.7]. Use </a:t>
            </a:r>
            <a:r>
              <a:rPr lang="en-US" sz="3200" dirty="0" smtClean="0">
                <a:latin typeface="+mj-lt"/>
              </a:rPr>
              <a:t>di</a:t>
            </a:r>
            <a:r>
              <a:rPr lang="en-US" sz="2400" dirty="0" smtClean="0">
                <a:latin typeface="+mj-lt"/>
              </a:rPr>
              <a:t> as </a:t>
            </a:r>
            <a:r>
              <a:rPr lang="en-US" sz="2400" dirty="0">
                <a:latin typeface="+mj-lt"/>
              </a:rPr>
              <a:t>the </a:t>
            </a:r>
            <a:r>
              <a:rPr lang="en-US" sz="2400" dirty="0" smtClean="0">
                <a:latin typeface="+mj-lt"/>
              </a:rPr>
              <a:t>curve </a:t>
            </a:r>
            <a:r>
              <a:rPr lang="en-US" sz="2400" dirty="0">
                <a:latin typeface="+mj-lt"/>
              </a:rPr>
              <a:t>erasing </a:t>
            </a:r>
            <a:r>
              <a:rPr lang="en-US" sz="2400" dirty="0" smtClean="0">
                <a:latin typeface="+mj-lt"/>
              </a:rPr>
              <a:t>speed. </a:t>
            </a:r>
            <a:r>
              <a:rPr lang="en-US" sz="2400" b="1" dirty="0" smtClean="0">
                <a:latin typeface="+mj-lt"/>
              </a:rPr>
              <a:t>At the end, the curve must be erased completely</a:t>
            </a:r>
            <a:r>
              <a:rPr lang="en-US" sz="2400" dirty="0" smtClean="0">
                <a:latin typeface="+mj-lt"/>
              </a:rPr>
              <a:t>.</a:t>
            </a:r>
            <a:endParaRPr lang="en-US" altLang="en-US" sz="2400" dirty="0">
              <a:latin typeface="+mj-lt"/>
              <a:cs typeface="Courier New" panose="02070309020205020404" pitchFamily="49" charset="0"/>
            </a:endParaRPr>
          </a:p>
          <a:p>
            <a:r>
              <a:rPr lang="en-US" altLang="en-US" sz="2400" b="1" dirty="0" smtClean="0">
                <a:latin typeface="+mj-lt"/>
                <a:cs typeface="Courier New" panose="02070309020205020404" pitchFamily="49" charset="0"/>
              </a:rPr>
              <a:t>Method two</a:t>
            </a:r>
            <a:r>
              <a:rPr lang="en-US" altLang="en-US" sz="2400" dirty="0" smtClean="0">
                <a:latin typeface="+mj-lt"/>
                <a:cs typeface="Courier New" panose="02070309020205020404" pitchFamily="49" charset="0"/>
              </a:rPr>
              <a:t>: Draw the curve interactively. The new point is drawn as a circle. The curve color is </a:t>
            </a:r>
            <a:r>
              <a:rPr lang="en-US" sz="2400" dirty="0">
                <a:latin typeface="+mj-lt"/>
              </a:rPr>
              <a:t>[0.7, 0.3, 0.0</a:t>
            </a:r>
            <a:r>
              <a:rPr lang="en-US" sz="2400" dirty="0" smtClean="0">
                <a:latin typeface="+mj-lt"/>
              </a:rPr>
              <a:t>]. Use </a:t>
            </a:r>
            <a:r>
              <a:rPr lang="en-US" sz="3200" dirty="0" err="1" smtClean="0">
                <a:latin typeface="+mj-lt"/>
              </a:rPr>
              <a:t>dj</a:t>
            </a:r>
            <a:r>
              <a:rPr lang="en-US" sz="2400" dirty="0" smtClean="0">
                <a:latin typeface="+mj-lt"/>
              </a:rPr>
              <a:t> as the drawing speed. </a:t>
            </a:r>
            <a:r>
              <a:rPr lang="en-US" sz="2400" b="1" dirty="0" smtClean="0">
                <a:latin typeface="+mj-lt"/>
              </a:rPr>
              <a:t>At the end, the curve must be completely drawn</a:t>
            </a:r>
            <a:r>
              <a:rPr lang="en-US" sz="2400" dirty="0" smtClean="0">
                <a:latin typeface="+mj-lt"/>
              </a:rPr>
              <a:t>.</a:t>
            </a:r>
          </a:p>
        </p:txBody>
      </p:sp>
      <p:sp>
        <p:nvSpPr>
          <p:cNvPr id="2" name="Slide Number Placeholder 1"/>
          <p:cNvSpPr>
            <a:spLocks noGrp="1"/>
          </p:cNvSpPr>
          <p:nvPr>
            <p:ph type="sldNum" sz="quarter" idx="12"/>
          </p:nvPr>
        </p:nvSpPr>
        <p:spPr/>
        <p:txBody>
          <a:bodyPr/>
          <a:lstStyle/>
          <a:p>
            <a:fld id="{40DE4E08-6C90-446D-89F5-3B3453EADC24}" type="slidenum">
              <a:rPr lang="en-US" smtClean="0"/>
              <a:t>8</a:t>
            </a:fld>
            <a:endParaRPr lang="en-US"/>
          </a:p>
        </p:txBody>
      </p:sp>
    </p:spTree>
    <p:extLst>
      <p:ext uri="{BB962C8B-B14F-4D97-AF65-F5344CB8AC3E}">
        <p14:creationId xmlns:p14="http://schemas.microsoft.com/office/powerpoint/2010/main" val="2270277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74495" y="-153832"/>
            <a:ext cx="11353800" cy="1325563"/>
          </a:xfrm>
        </p:spPr>
        <p:txBody>
          <a:bodyPr/>
          <a:lstStyle/>
          <a:p>
            <a:r>
              <a:rPr lang="en-US" altLang="zh-TW" dirty="0" smtClean="0"/>
              <a:t>Problem 2.1.  </a:t>
            </a:r>
            <a:endParaRPr lang="en-US" altLang="en-US" sz="1800" dirty="0">
              <a:latin typeface="Arial" panose="020B0604020202020204" pitchFamily="34" charset="0"/>
              <a:cs typeface="Arial" panose="020B0604020202020204" pitchFamily="34" charset="0"/>
            </a:endParaRPr>
          </a:p>
        </p:txBody>
      </p:sp>
      <p:sp>
        <p:nvSpPr>
          <p:cNvPr id="29699" name="Rectangle 2"/>
          <p:cNvSpPr>
            <a:spLocks noChangeArrowheads="1"/>
          </p:cNvSpPr>
          <p:nvPr/>
        </p:nvSpPr>
        <p:spPr bwMode="auto">
          <a:xfrm>
            <a:off x="374495" y="792166"/>
            <a:ext cx="1170878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sz="2000" dirty="0" smtClean="0"/>
              <a:t>Procedure:</a:t>
            </a:r>
          </a:p>
          <a:p>
            <a:r>
              <a:rPr lang="en-US" sz="2000" dirty="0"/>
              <a:t>0</a:t>
            </a:r>
            <a:r>
              <a:rPr lang="en-US" sz="2000" dirty="0" smtClean="0"/>
              <a:t>. Show the student ID and name. If you do not do this, your score is zero.</a:t>
            </a:r>
          </a:p>
          <a:p>
            <a:r>
              <a:rPr lang="en-US" sz="2000" dirty="0" smtClean="0"/>
              <a:t>1. Ask the user to input the layout of the subplots: (1) horizontal (2) vertical. E.g., input 1 for horizontal and 2 for vertical.</a:t>
            </a:r>
          </a:p>
          <a:p>
            <a:r>
              <a:rPr lang="en-US" sz="2000" dirty="0" smtClean="0"/>
              <a:t>2.Ask to input di and </a:t>
            </a:r>
            <a:r>
              <a:rPr lang="en-US" sz="2000" dirty="0" err="1" smtClean="0"/>
              <a:t>dj</a:t>
            </a:r>
            <a:r>
              <a:rPr lang="en-US" sz="2000" dirty="0" smtClean="0"/>
              <a:t> as an array format. For example, input [1 3] for di = 1 and </a:t>
            </a:r>
            <a:r>
              <a:rPr lang="en-US" sz="2000" dirty="0" err="1" smtClean="0"/>
              <a:t>dj</a:t>
            </a:r>
            <a:r>
              <a:rPr lang="en-US" sz="2000" dirty="0" smtClean="0"/>
              <a:t> =3, respectively. </a:t>
            </a:r>
          </a:p>
          <a:p>
            <a:r>
              <a:rPr lang="en-US" sz="2000" dirty="0" smtClean="0"/>
              <a:t>3.Produce the animation based on the layout in an interactive manner.</a:t>
            </a:r>
          </a:p>
          <a:p>
            <a:r>
              <a:rPr lang="en-US" sz="2000" dirty="0" smtClean="0"/>
              <a:t>4.Set </a:t>
            </a:r>
            <a:r>
              <a:rPr lang="en-US" sz="2000" dirty="0"/>
              <a:t>the curve line width to 3.</a:t>
            </a:r>
            <a:endParaRPr lang="en-US" sz="2000" dirty="0" smtClean="0"/>
          </a:p>
          <a:p>
            <a:r>
              <a:rPr lang="en-US" sz="2000" b="1" dirty="0"/>
              <a:t>You can produce the curves on the Cartesian space or polar space.</a:t>
            </a:r>
          </a:p>
          <a:p>
            <a:endParaRPr lang="en-US" sz="2000" dirty="0"/>
          </a:p>
          <a:p>
            <a:r>
              <a:rPr lang="en-US" sz="2000" dirty="0" smtClean="0"/>
              <a:t>Note that di and </a:t>
            </a:r>
            <a:r>
              <a:rPr lang="en-US" sz="2000" dirty="0" err="1" smtClean="0"/>
              <a:t>dj</a:t>
            </a:r>
            <a:r>
              <a:rPr lang="en-US" sz="2000" dirty="0" smtClean="0"/>
              <a:t> must be inside [1, 10]. For a higher value of di and </a:t>
            </a:r>
            <a:r>
              <a:rPr lang="en-US" sz="2000" dirty="0" err="1" smtClean="0"/>
              <a:t>dj</a:t>
            </a:r>
            <a:r>
              <a:rPr lang="en-US" sz="2000" dirty="0" smtClean="0"/>
              <a:t>, </a:t>
            </a:r>
            <a:r>
              <a:rPr lang="en-US" sz="2000" dirty="0"/>
              <a:t>the curve erasing </a:t>
            </a:r>
            <a:r>
              <a:rPr lang="en-US" sz="2000" dirty="0" smtClean="0"/>
              <a:t>speed </a:t>
            </a:r>
            <a:r>
              <a:rPr lang="en-US" sz="2000" dirty="0"/>
              <a:t>and  drawing speed must </a:t>
            </a:r>
            <a:r>
              <a:rPr lang="en-US" sz="2000" dirty="0" smtClean="0"/>
              <a:t>be faster, respectively. </a:t>
            </a:r>
          </a:p>
          <a:p>
            <a:endParaRPr lang="en-US" sz="2000" dirty="0" smtClean="0"/>
          </a:p>
          <a:p>
            <a:r>
              <a:rPr lang="en-US" sz="2000" dirty="0" smtClean="0"/>
              <a:t>You can use the following code to get the plot handle; and use the handle p to set the line width and color of a curve.</a:t>
            </a:r>
          </a:p>
          <a:p>
            <a:endParaRPr lang="en-US" sz="2000" dirty="0" smtClean="0"/>
          </a:p>
          <a:p>
            <a:r>
              <a:rPr lang="en-US" sz="2000" dirty="0"/>
              <a:t>p = polar</a:t>
            </a:r>
            <a:r>
              <a:rPr lang="en-US" sz="2000" dirty="0" smtClean="0"/>
              <a:t>(…); 			</a:t>
            </a:r>
            <a:endParaRPr lang="en-US" sz="2000" dirty="0"/>
          </a:p>
          <a:p>
            <a:r>
              <a:rPr lang="en-US" sz="2000" dirty="0" err="1" smtClean="0"/>
              <a:t>p.LineWidth</a:t>
            </a:r>
            <a:r>
              <a:rPr lang="en-US" sz="2000" dirty="0" smtClean="0"/>
              <a:t> </a:t>
            </a:r>
            <a:r>
              <a:rPr lang="en-US" sz="2000" dirty="0"/>
              <a:t>= 3;</a:t>
            </a:r>
          </a:p>
          <a:p>
            <a:r>
              <a:rPr lang="en-US" sz="2000" dirty="0" err="1" smtClean="0"/>
              <a:t>p.Color</a:t>
            </a:r>
            <a:r>
              <a:rPr lang="en-US" sz="2000" dirty="0" smtClean="0"/>
              <a:t> </a:t>
            </a:r>
            <a:r>
              <a:rPr lang="en-US" sz="2000" dirty="0"/>
              <a:t>= [0.7, 0.3, 0.0</a:t>
            </a:r>
            <a:r>
              <a:rPr lang="en-US" sz="2000" dirty="0" smtClean="0"/>
              <a:t>];</a:t>
            </a:r>
            <a:endParaRPr lang="en-US" sz="2000" dirty="0"/>
          </a:p>
        </p:txBody>
      </p:sp>
      <p:sp>
        <p:nvSpPr>
          <p:cNvPr id="2" name="Slide Number Placeholder 1"/>
          <p:cNvSpPr>
            <a:spLocks noGrp="1"/>
          </p:cNvSpPr>
          <p:nvPr>
            <p:ph type="sldNum" sz="quarter" idx="12"/>
          </p:nvPr>
        </p:nvSpPr>
        <p:spPr/>
        <p:txBody>
          <a:bodyPr/>
          <a:lstStyle/>
          <a:p>
            <a:fld id="{40DE4E08-6C90-446D-89F5-3B3453EADC24}" type="slidenum">
              <a:rPr lang="en-US" smtClean="0"/>
              <a:t>9</a:t>
            </a:fld>
            <a:endParaRPr lang="en-US"/>
          </a:p>
        </p:txBody>
      </p:sp>
    </p:spTree>
    <p:extLst>
      <p:ext uri="{BB962C8B-B14F-4D97-AF65-F5344CB8AC3E}">
        <p14:creationId xmlns:p14="http://schemas.microsoft.com/office/powerpoint/2010/main" val="19686864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7745</TotalTime>
  <Words>2462</Words>
  <Application>Microsoft Office PowerPoint</Application>
  <PresentationFormat>Widescreen</PresentationFormat>
  <Paragraphs>313</Paragraphs>
  <Slides>30</Slides>
  <Notes>2</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新細明體</vt:lpstr>
      <vt:lpstr>Arial</vt:lpstr>
      <vt:lpstr>Calibri</vt:lpstr>
      <vt:lpstr>Calibri Light</vt:lpstr>
      <vt:lpstr>Cambria Math</vt:lpstr>
      <vt:lpstr>Courier New</vt:lpstr>
      <vt:lpstr>Symbol</vt:lpstr>
      <vt:lpstr>Tahoma</vt:lpstr>
      <vt:lpstr>Wingdings</vt:lpstr>
      <vt:lpstr>Office Theme</vt:lpstr>
      <vt:lpstr>MATLAB Programming</vt:lpstr>
      <vt:lpstr>Templates</vt:lpstr>
      <vt:lpstr>Content</vt:lpstr>
      <vt:lpstr>About demo video/figure</vt:lpstr>
      <vt:lpstr>Program file name format</vt:lpstr>
      <vt:lpstr>File content header</vt:lpstr>
      <vt:lpstr>File content</vt:lpstr>
      <vt:lpstr>(25pt) Problem 2.1.  Curve Animation</vt:lpstr>
      <vt:lpstr>Problem 2.1.  </vt:lpstr>
      <vt:lpstr>PowerPoint Presentation</vt:lpstr>
      <vt:lpstr>PowerPoint Presentation</vt:lpstr>
      <vt:lpstr>Problem 2.1 Marking scheme</vt:lpstr>
      <vt:lpstr> (25pt) Problem 2.2.  Curve interpolation and extrapolation </vt:lpstr>
      <vt:lpstr> (25pt) Problem 2.2.  Curve interpolation and extrapolation </vt:lpstr>
      <vt:lpstr>PowerPoint Presentation</vt:lpstr>
      <vt:lpstr>Problem 2.2 Marking scheme</vt:lpstr>
      <vt:lpstr>(25pt) Problem 2.3. Planet</vt:lpstr>
      <vt:lpstr>Problem 2.3. Display modes</vt:lpstr>
      <vt:lpstr>Problem 2.3. Mode One</vt:lpstr>
      <vt:lpstr>Problem 2.3. Mode Two</vt:lpstr>
      <vt:lpstr>Problem 2.3. Planet</vt:lpstr>
      <vt:lpstr>Key events</vt:lpstr>
      <vt:lpstr>Problem 2.3</vt:lpstr>
      <vt:lpstr>Problem 2.3</vt:lpstr>
      <vt:lpstr>(25pt) Problem 2.3. Marking scheme</vt:lpstr>
      <vt:lpstr>(25 pt) Problem 2.4. Image manipulation</vt:lpstr>
      <vt:lpstr>(25 pt) Problem 2.4. Image manipulation</vt:lpstr>
      <vt:lpstr>PowerPoint Presentation</vt:lpstr>
      <vt:lpstr>(25 pt) Problem 2.4. Marking Scheme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930</cp:revision>
  <dcterms:created xsi:type="dcterms:W3CDTF">2019-02-26T08:18:36Z</dcterms:created>
  <dcterms:modified xsi:type="dcterms:W3CDTF">2022-05-02T08:30:01Z</dcterms:modified>
</cp:coreProperties>
</file>